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65" r:id="rId4"/>
    <p:sldId id="258" r:id="rId5"/>
    <p:sldId id="266" r:id="rId6"/>
    <p:sldId id="260" r:id="rId7"/>
    <p:sldId id="263" r:id="rId8"/>
    <p:sldId id="261" r:id="rId9"/>
    <p:sldId id="267" r:id="rId10"/>
    <p:sldId id="269" r:id="rId11"/>
    <p:sldId id="270" r:id="rId12"/>
    <p:sldId id="271" r:id="rId13"/>
    <p:sldId id="274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D76"/>
    <a:srgbClr val="3F64C7"/>
    <a:srgbClr val="FFFFFF"/>
    <a:srgbClr val="E6DBFF"/>
    <a:srgbClr val="526A87"/>
    <a:srgbClr val="FFC000"/>
    <a:srgbClr val="E7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5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4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58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6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2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61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455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3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97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8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12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2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2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ookie0605@naver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25" name="Picture 3" descr="Blue and pink paint mixture">
            <a:extLst>
              <a:ext uri="{FF2B5EF4-FFF2-40B4-BE49-F238E27FC236}">
                <a16:creationId xmlns:a16="http://schemas.microsoft.com/office/drawing/2014/main" id="{6E53BA35-CA3A-6985-F6D3-886FCDFDB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8878" y="0"/>
            <a:ext cx="12183122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B9369-628E-FFA2-C05D-4E8B8A566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2523" y="1909686"/>
            <a:ext cx="5596427" cy="1223497"/>
          </a:xfrm>
        </p:spPr>
        <p:txBody>
          <a:bodyPr anchor="b">
            <a:normAutofit/>
          </a:bodyPr>
          <a:lstStyle/>
          <a:p>
            <a:r>
              <a:rPr lang="en-US" altLang="ko-KR" sz="6600" b="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PORTFOLIO</a:t>
            </a:r>
            <a:endParaRPr lang="ko-KR" altLang="en-US" sz="6600" b="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98BE7-DFAA-3431-B5A0-29836E07B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8095" y="3554897"/>
            <a:ext cx="1385606" cy="1108437"/>
          </a:xfrm>
        </p:spPr>
        <p:txBody>
          <a:bodyPr anchor="ctr">
            <a:norm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조수현</a:t>
            </a:r>
            <a:endParaRPr lang="en-US" altLang="ko-KR" sz="2800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80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C90E69-18ED-AF08-F84E-41EA3080BA95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26CBBA7-5B49-1923-3644-A267E5D0220A}"/>
              </a:ext>
            </a:extLst>
          </p:cNvPr>
          <p:cNvSpPr/>
          <p:nvPr/>
        </p:nvSpPr>
        <p:spPr>
          <a:xfrm>
            <a:off x="989372" y="2968647"/>
            <a:ext cx="1249078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DATA SET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87204B16-86D0-0CFD-C62A-581F82D16B78}"/>
              </a:ext>
            </a:extLst>
          </p:cNvPr>
          <p:cNvSpPr/>
          <p:nvPr/>
        </p:nvSpPr>
        <p:spPr>
          <a:xfrm>
            <a:off x="952307" y="2300835"/>
            <a:ext cx="151149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WORK RULE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FD54E-48DB-62CE-2744-5F8215992DE5}"/>
              </a:ext>
            </a:extLst>
          </p:cNvPr>
          <p:cNvSpPr/>
          <p:nvPr/>
        </p:nvSpPr>
        <p:spPr>
          <a:xfrm>
            <a:off x="5409952" y="1143659"/>
            <a:ext cx="1121798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OUTPUT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CC9A69-B182-2AAB-FFCE-F2C9C2B4DC2E}"/>
              </a:ext>
            </a:extLst>
          </p:cNvPr>
          <p:cNvSpPr/>
          <p:nvPr/>
        </p:nvSpPr>
        <p:spPr>
          <a:xfrm>
            <a:off x="952307" y="1240063"/>
            <a:ext cx="132734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OVERVIEW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0228B9-2D60-1B4A-AF23-06AD92CB4A25}"/>
              </a:ext>
            </a:extLst>
          </p:cNvPr>
          <p:cNvSpPr/>
          <p:nvPr/>
        </p:nvSpPr>
        <p:spPr>
          <a:xfrm>
            <a:off x="952307" y="3665988"/>
            <a:ext cx="1249077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PROCESS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1E495-B2F5-4923-61C8-7F55D6C6C2BE}"/>
              </a:ext>
            </a:extLst>
          </p:cNvPr>
          <p:cNvSpPr txBox="1"/>
          <p:nvPr/>
        </p:nvSpPr>
        <p:spPr>
          <a:xfrm>
            <a:off x="1109586" y="1535054"/>
            <a:ext cx="420810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atinLnBrk="0">
              <a:defRPr/>
            </a:pP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S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전자 영업관리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데이터를 활용하여 판매 실적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판매  계획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달성율 등을 </a:t>
            </a:r>
            <a:r>
              <a:rPr lang="ko-KR" altLang="en-US" sz="1300" kern="1200" dirty="0" err="1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슬라이서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맵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원형 차트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꺾은선 그래프 등 다양하게 </a:t>
            </a:r>
            <a:r>
              <a:rPr lang="ko-KR" altLang="en-US" sz="1300" kern="1200" dirty="0" err="1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시각화하여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1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년 간의 실적 파악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25B8FF-C7A3-CC65-3341-7003F7DA2392}"/>
              </a:ext>
            </a:extLst>
          </p:cNvPr>
          <p:cNvSpPr txBox="1"/>
          <p:nvPr/>
        </p:nvSpPr>
        <p:spPr>
          <a:xfrm flipH="1">
            <a:off x="1280083" y="2608206"/>
            <a:ext cx="34661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Environment: window 10, Power BI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28AB8-8F99-F3ED-3A80-9FDD00B8E61C}"/>
              </a:ext>
            </a:extLst>
          </p:cNvPr>
          <p:cNvSpPr txBox="1"/>
          <p:nvPr/>
        </p:nvSpPr>
        <p:spPr>
          <a:xfrm flipH="1">
            <a:off x="1280083" y="3261383"/>
            <a:ext cx="36326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2018-19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년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S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전자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1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년간의 영업관리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364C40-EC4C-CFEA-D6A1-70F730EB38DA}"/>
              </a:ext>
            </a:extLst>
          </p:cNvPr>
          <p:cNvSpPr txBox="1"/>
          <p:nvPr/>
        </p:nvSpPr>
        <p:spPr>
          <a:xfrm flipH="1">
            <a:off x="470834" y="286999"/>
            <a:ext cx="987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S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 영업관리 대쉬보드 시각화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F6A26-F648-19BC-178F-58CFAF7FB57B}"/>
              </a:ext>
            </a:extLst>
          </p:cNvPr>
          <p:cNvSpPr txBox="1"/>
          <p:nvPr/>
        </p:nvSpPr>
        <p:spPr>
          <a:xfrm flipH="1">
            <a:off x="1220024" y="3931567"/>
            <a:ext cx="409124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csv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파일 로드 후 테이블 간 릴레이션 십 매칭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새 측정값 작성하여 카드 및 꺾은 선 그래프 작성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직원 실적 별 원형 차트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B93D3-56C5-E993-5603-BA2C9DDE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122" y="1605449"/>
            <a:ext cx="3097244" cy="6512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916154-75BB-7B55-3769-C5B2D599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981" y="1554331"/>
            <a:ext cx="3162553" cy="7227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90C34B-BC83-AC0A-9114-A4A088A05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122" y="3126326"/>
            <a:ext cx="3061318" cy="13223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4471E4-D956-4338-163B-743E85AAC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557" y="3126326"/>
            <a:ext cx="3162553" cy="1322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0DFCC5-73FB-3EBB-581A-39D1EC691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557" y="4480216"/>
            <a:ext cx="3168977" cy="177775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C74D7C-9DE6-787D-2788-EFB14D54E01E}"/>
              </a:ext>
            </a:extLst>
          </p:cNvPr>
          <p:cNvGrpSpPr/>
          <p:nvPr/>
        </p:nvGrpSpPr>
        <p:grpSpPr>
          <a:xfrm>
            <a:off x="5440432" y="4535660"/>
            <a:ext cx="3172008" cy="1666869"/>
            <a:chOff x="5444905" y="3067042"/>
            <a:chExt cx="3150451" cy="15063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DA0906-3FB4-2D3A-41D2-2EA93C6C9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545" t="3521" r="1703" b="4900"/>
            <a:stretch/>
          </p:blipFill>
          <p:spPr>
            <a:xfrm>
              <a:off x="5444905" y="3067042"/>
              <a:ext cx="3107345" cy="150635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23556A4-7A5B-F2F4-70C1-16B3918CC710}"/>
                </a:ext>
              </a:extLst>
            </p:cNvPr>
            <p:cNvSpPr/>
            <p:nvPr/>
          </p:nvSpPr>
          <p:spPr>
            <a:xfrm>
              <a:off x="5582584" y="3067042"/>
              <a:ext cx="3012772" cy="150635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A5D927-60F2-7F97-BB65-9AEBC11E80E4}"/>
              </a:ext>
            </a:extLst>
          </p:cNvPr>
          <p:cNvSpPr/>
          <p:nvPr/>
        </p:nvSpPr>
        <p:spPr>
          <a:xfrm>
            <a:off x="971617" y="5555050"/>
            <a:ext cx="461728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0" dirty="0" err="1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달성율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_</a:t>
            </a:r>
            <a:r>
              <a:rPr lang="ko-KR" altLang="en-US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금액 </a:t>
            </a:r>
            <a:endParaRPr lang="en-US" altLang="ko-KR" sz="1300" b="0" dirty="0">
              <a:solidFill>
                <a:srgbClr val="000000"/>
              </a:solidFill>
              <a:effectLst/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= </a:t>
            </a:r>
            <a:r>
              <a:rPr lang="en-US" altLang="ko-KR" sz="1300" b="0" dirty="0">
                <a:solidFill>
                  <a:srgbClr val="3165BB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sum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'</a:t>
            </a:r>
            <a:r>
              <a:rPr lang="ko-KR" altLang="en-US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판매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'[</a:t>
            </a:r>
            <a:r>
              <a:rPr lang="ko-KR" altLang="en-US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판매실적금액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]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)/</a:t>
            </a:r>
            <a:r>
              <a:rPr lang="en-US" altLang="ko-KR" sz="1300" b="0" dirty="0">
                <a:solidFill>
                  <a:srgbClr val="3165BB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sum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'</a:t>
            </a:r>
            <a:r>
              <a:rPr lang="ko-KR" altLang="en-US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판매계획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'[</a:t>
            </a:r>
            <a:r>
              <a:rPr lang="ko-KR" altLang="en-US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판매계획금액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]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B67E1A-0EE0-D11D-E7AE-FA0F6E50AC5B}"/>
              </a:ext>
            </a:extLst>
          </p:cNvPr>
          <p:cNvSpPr/>
          <p:nvPr/>
        </p:nvSpPr>
        <p:spPr>
          <a:xfrm>
            <a:off x="971617" y="5074830"/>
            <a:ext cx="45408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0" dirty="0" err="1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달성율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_</a:t>
            </a:r>
            <a:r>
              <a:rPr lang="ko-KR" altLang="en-US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수량 </a:t>
            </a:r>
            <a:endParaRPr lang="en-US" altLang="ko-KR" sz="1300" b="0" dirty="0">
              <a:solidFill>
                <a:srgbClr val="000000"/>
              </a:solidFill>
              <a:effectLst/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= </a:t>
            </a:r>
            <a:r>
              <a:rPr lang="en-US" altLang="ko-KR" sz="1300" b="0" dirty="0">
                <a:solidFill>
                  <a:srgbClr val="3165BB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sum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'</a:t>
            </a:r>
            <a:r>
              <a:rPr lang="ko-KR" altLang="en-US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판매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'[</a:t>
            </a:r>
            <a:r>
              <a:rPr lang="ko-KR" altLang="en-US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판매수량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]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)/</a:t>
            </a:r>
            <a:r>
              <a:rPr lang="en-US" altLang="ko-KR" sz="1300" b="0" dirty="0">
                <a:solidFill>
                  <a:srgbClr val="3165BB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sum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'</a:t>
            </a:r>
            <a:r>
              <a:rPr lang="ko-KR" altLang="en-US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판매계획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'[</a:t>
            </a:r>
            <a:r>
              <a:rPr lang="ko-KR" altLang="en-US" sz="1300" b="0" dirty="0" err="1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계획수량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]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43DD2D-13D8-E71E-CC9C-BEF37B515504}"/>
              </a:ext>
            </a:extLst>
          </p:cNvPr>
          <p:cNvSpPr txBox="1"/>
          <p:nvPr/>
        </p:nvSpPr>
        <p:spPr>
          <a:xfrm>
            <a:off x="971617" y="4786249"/>
            <a:ext cx="17594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&lt;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새 측정값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DAX&gt;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EA12C97-3C75-17CC-6EDB-78E8EB064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559" y="2377784"/>
            <a:ext cx="2348182" cy="678966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B27A18-8F96-D938-1546-6EED80F88234}"/>
              </a:ext>
            </a:extLst>
          </p:cNvPr>
          <p:cNvGrpSpPr/>
          <p:nvPr/>
        </p:nvGrpSpPr>
        <p:grpSpPr>
          <a:xfrm>
            <a:off x="5518977" y="2366925"/>
            <a:ext cx="2131286" cy="674373"/>
            <a:chOff x="5408043" y="2382378"/>
            <a:chExt cx="2224088" cy="67437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0F9C88-3F77-4ED1-900C-C99F2ED59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286" t="8491" r="7950" b="8099"/>
            <a:stretch/>
          </p:blipFill>
          <p:spPr>
            <a:xfrm>
              <a:off x="5408043" y="2382378"/>
              <a:ext cx="2224088" cy="643468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89C4586-1C9E-127D-E801-8AECAE5FE766}"/>
                </a:ext>
              </a:extLst>
            </p:cNvPr>
            <p:cNvSpPr/>
            <p:nvPr/>
          </p:nvSpPr>
          <p:spPr>
            <a:xfrm>
              <a:off x="5448006" y="2382379"/>
              <a:ext cx="2152945" cy="674372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EAEF48-1085-C64C-F662-BEA5B3F1183C}"/>
              </a:ext>
            </a:extLst>
          </p:cNvPr>
          <p:cNvSpPr/>
          <p:nvPr/>
        </p:nvSpPr>
        <p:spPr>
          <a:xfrm>
            <a:off x="5512438" y="1522595"/>
            <a:ext cx="6417151" cy="473537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1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C90E69-18ED-AF08-F84E-41EA3080BA95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DC85E6-DAF6-A55B-12B9-F0F0B21068DE}"/>
              </a:ext>
            </a:extLst>
          </p:cNvPr>
          <p:cNvSpPr/>
          <p:nvPr/>
        </p:nvSpPr>
        <p:spPr>
          <a:xfrm>
            <a:off x="952306" y="1240063"/>
            <a:ext cx="140354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OVERVIEW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91FA82-78AF-C15A-9F5A-D3419FBB02EA}"/>
              </a:ext>
            </a:extLst>
          </p:cNvPr>
          <p:cNvSpPr txBox="1"/>
          <p:nvPr/>
        </p:nvSpPr>
        <p:spPr>
          <a:xfrm>
            <a:off x="1103112" y="1572978"/>
            <a:ext cx="504940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atinLnBrk="0">
              <a:defRPr/>
            </a:pP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피마 인디언 당뇨병 유발 요소에 대한 상관 관계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latinLnBrk="0">
              <a:defRPr/>
            </a:pP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분석을 통한 회귀 실습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당뇨병 진단 여부에 대한 예측 실시 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89B02-DE2A-AA13-0A44-21ADE7A1E6E7}"/>
              </a:ext>
            </a:extLst>
          </p:cNvPr>
          <p:cNvSpPr/>
          <p:nvPr/>
        </p:nvSpPr>
        <p:spPr>
          <a:xfrm>
            <a:off x="1019380" y="3494879"/>
            <a:ext cx="1249078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DATA SET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F9F4BDA-FFDB-3941-5547-C99D172C622D}"/>
              </a:ext>
            </a:extLst>
          </p:cNvPr>
          <p:cNvSpPr/>
          <p:nvPr/>
        </p:nvSpPr>
        <p:spPr>
          <a:xfrm>
            <a:off x="952306" y="2181587"/>
            <a:ext cx="153689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WORK RULE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53AF8B-A034-1380-17B3-8194E1C899B3}"/>
              </a:ext>
            </a:extLst>
          </p:cNvPr>
          <p:cNvSpPr/>
          <p:nvPr/>
        </p:nvSpPr>
        <p:spPr>
          <a:xfrm>
            <a:off x="1019381" y="4186899"/>
            <a:ext cx="1249077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PROCESS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B560D7-DBF9-BE63-FD36-53D173F1E2DB}"/>
              </a:ext>
            </a:extLst>
          </p:cNvPr>
          <p:cNvSpPr txBox="1"/>
          <p:nvPr/>
        </p:nvSpPr>
        <p:spPr>
          <a:xfrm flipH="1">
            <a:off x="1263165" y="2464845"/>
            <a:ext cx="46517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Environment: window 10,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jupyter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notebook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Language: python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Framework/Library: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tensorflow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keras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), scikit-learn, pandas,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numpy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matplotlib, seaborn 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D6E714-CCB1-CA4E-55F9-885D07BB28A1}"/>
              </a:ext>
            </a:extLst>
          </p:cNvPr>
          <p:cNvSpPr txBox="1"/>
          <p:nvPr/>
        </p:nvSpPr>
        <p:spPr>
          <a:xfrm flipH="1">
            <a:off x="1256574" y="3812379"/>
            <a:ext cx="41934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피마 인디언 당뇨병 유발 요소와 결과 칼럼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(769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건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7435B66-4F46-A7F7-8B12-E0F373B53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614" y="4437656"/>
            <a:ext cx="2828098" cy="21333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8A3FFA-DCA6-D161-A311-4E6BDBFB60DF}"/>
              </a:ext>
            </a:extLst>
          </p:cNvPr>
          <p:cNvSpPr txBox="1"/>
          <p:nvPr/>
        </p:nvSpPr>
        <p:spPr>
          <a:xfrm flipH="1">
            <a:off x="6567329" y="5603895"/>
            <a:ext cx="4769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Loss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값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0.4592,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정확도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0.7721</a:t>
            </a: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개선 방안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dense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층 추가 후 정확도 상승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1F88D3-DF17-A483-4BAD-B9AA9B5EABE3}"/>
              </a:ext>
            </a:extLst>
          </p:cNvPr>
          <p:cNvSpPr/>
          <p:nvPr/>
        </p:nvSpPr>
        <p:spPr>
          <a:xfrm>
            <a:off x="6463378" y="1264107"/>
            <a:ext cx="1138456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OUTPUT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B153DC-9D6F-35E1-9C78-48B5DF56F1BF}"/>
              </a:ext>
            </a:extLst>
          </p:cNvPr>
          <p:cNvSpPr txBox="1"/>
          <p:nvPr/>
        </p:nvSpPr>
        <p:spPr>
          <a:xfrm flipH="1">
            <a:off x="470834" y="286999"/>
            <a:ext cx="987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피마 인디언 당뇨병 예측 분류 실습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44D8F-D920-2725-92AD-562186E3BBA3}"/>
              </a:ext>
            </a:extLst>
          </p:cNvPr>
          <p:cNvSpPr txBox="1"/>
          <p:nvPr/>
        </p:nvSpPr>
        <p:spPr>
          <a:xfrm>
            <a:off x="1156480" y="4570752"/>
            <a:ext cx="2858402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칼럼 간 상관관계 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heatmap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으로 분석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관련도 낮은 칼럼 삭제 후 정규화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9442E2-2E5C-9C29-93EB-648E2A136609}"/>
              </a:ext>
            </a:extLst>
          </p:cNvPr>
          <p:cNvSpPr txBox="1"/>
          <p:nvPr/>
        </p:nvSpPr>
        <p:spPr>
          <a:xfrm>
            <a:off x="6608687" y="4337541"/>
            <a:ext cx="46068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Sequential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을 이용하여 모델 만들기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Dense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층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설정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activation=‘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relu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’, activation=‘sigmoid’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45AE08-D427-BF21-A304-F005F7C58FCC}"/>
              </a:ext>
            </a:extLst>
          </p:cNvPr>
          <p:cNvGrpSpPr/>
          <p:nvPr/>
        </p:nvGrpSpPr>
        <p:grpSpPr>
          <a:xfrm>
            <a:off x="6669726" y="1557563"/>
            <a:ext cx="4259109" cy="2782065"/>
            <a:chOff x="6669726" y="1640249"/>
            <a:chExt cx="4127461" cy="2699379"/>
          </a:xfrm>
        </p:grpSpPr>
        <p:pic>
          <p:nvPicPr>
            <p:cNvPr id="7" name="Picture 6" descr="Table&#10;&#10;Description automatically generated">
              <a:extLst>
                <a:ext uri="{FF2B5EF4-FFF2-40B4-BE49-F238E27FC236}">
                  <a16:creationId xmlns:a16="http://schemas.microsoft.com/office/drawing/2014/main" id="{9CE82E3F-39E3-6CE0-AF05-DC00C164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726" y="2650130"/>
              <a:ext cx="3618788" cy="1689498"/>
            </a:xfrm>
            <a:prstGeom prst="rect">
              <a:avLst/>
            </a:prstGeom>
          </p:spPr>
        </p:pic>
        <p:pic>
          <p:nvPicPr>
            <p:cNvPr id="26" name="Picture 25" descr="Text&#10;&#10;Description automatically generated">
              <a:extLst>
                <a:ext uri="{FF2B5EF4-FFF2-40B4-BE49-F238E27FC236}">
                  <a16:creationId xmlns:a16="http://schemas.microsoft.com/office/drawing/2014/main" id="{C8DA84D3-DBD1-A9F6-8963-06F29096E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726" y="1640249"/>
              <a:ext cx="4127461" cy="9768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0C7497-C170-ACCE-06D4-490E36BD0874}"/>
                </a:ext>
              </a:extLst>
            </p:cNvPr>
            <p:cNvSpPr/>
            <p:nvPr/>
          </p:nvSpPr>
          <p:spPr>
            <a:xfrm>
              <a:off x="6669726" y="1640249"/>
              <a:ext cx="4127461" cy="269729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517436F-B4DA-FA58-0B31-DE3A33DD8F67}"/>
              </a:ext>
            </a:extLst>
          </p:cNvPr>
          <p:cNvGrpSpPr/>
          <p:nvPr/>
        </p:nvGrpSpPr>
        <p:grpSpPr>
          <a:xfrm>
            <a:off x="6669726" y="4962165"/>
            <a:ext cx="4271521" cy="586029"/>
            <a:chOff x="6669706" y="4940084"/>
            <a:chExt cx="4271521" cy="586029"/>
          </a:xfrm>
        </p:grpSpPr>
        <p:pic>
          <p:nvPicPr>
            <p:cNvPr id="28" name="Picture 2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726F52B6-ED65-7D5C-EB8E-F8F90E4A1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726" y="4940084"/>
              <a:ext cx="4271501" cy="586029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EA98B4-77C6-057D-89CA-23F7135A82CF}"/>
                </a:ext>
              </a:extLst>
            </p:cNvPr>
            <p:cNvSpPr/>
            <p:nvPr/>
          </p:nvSpPr>
          <p:spPr>
            <a:xfrm>
              <a:off x="6669706" y="4940084"/>
              <a:ext cx="4271501" cy="586029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81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C90E69-18ED-AF08-F84E-41EA3080BA95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D12E5-CAA4-14D2-C38D-59AA4D9081B1}"/>
              </a:ext>
            </a:extLst>
          </p:cNvPr>
          <p:cNvSpPr/>
          <p:nvPr/>
        </p:nvSpPr>
        <p:spPr>
          <a:xfrm>
            <a:off x="952307" y="1240063"/>
            <a:ext cx="134639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OVERVIEW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94883-F118-F915-9839-62FC5DE83E62}"/>
              </a:ext>
            </a:extLst>
          </p:cNvPr>
          <p:cNvSpPr txBox="1"/>
          <p:nvPr/>
        </p:nvSpPr>
        <p:spPr>
          <a:xfrm>
            <a:off x="1090397" y="1544960"/>
            <a:ext cx="431139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atinLnBrk="0">
              <a:defRPr/>
            </a:pP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포털 사이트 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맛집 검색을 통한 크롤링 데이터를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latinLnBrk="0">
              <a:defRPr/>
            </a:pP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활용하여 키워드 기반 워드 클라우드 제작</a:t>
            </a:r>
            <a:endParaRPr lang="en-US" altLang="ko-KR" sz="1300" kern="1200" dirty="0">
              <a:solidFill>
                <a:schemeClr val="dk1"/>
              </a:solidFill>
              <a:effectLst/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E8DF9DA1-8673-3158-4352-F5CF5CD00BF2}"/>
              </a:ext>
            </a:extLst>
          </p:cNvPr>
          <p:cNvSpPr/>
          <p:nvPr/>
        </p:nvSpPr>
        <p:spPr>
          <a:xfrm>
            <a:off x="952307" y="3270250"/>
            <a:ext cx="134639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DATA SET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3F1B07D-9619-7D35-0320-033960A98F87}"/>
              </a:ext>
            </a:extLst>
          </p:cNvPr>
          <p:cNvSpPr/>
          <p:nvPr/>
        </p:nvSpPr>
        <p:spPr>
          <a:xfrm>
            <a:off x="952306" y="2089278"/>
            <a:ext cx="150514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WORK RULE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A63393-5CA4-AE2A-DC7C-9C93D9CC9D43}"/>
              </a:ext>
            </a:extLst>
          </p:cNvPr>
          <p:cNvSpPr/>
          <p:nvPr/>
        </p:nvSpPr>
        <p:spPr>
          <a:xfrm>
            <a:off x="1008059" y="4013230"/>
            <a:ext cx="1250297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PROCESS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F3E94-02AC-4994-9AC8-1BC2A25BE051}"/>
              </a:ext>
            </a:extLst>
          </p:cNvPr>
          <p:cNvSpPr txBox="1"/>
          <p:nvPr/>
        </p:nvSpPr>
        <p:spPr>
          <a:xfrm flipH="1">
            <a:off x="1249147" y="2394868"/>
            <a:ext cx="431139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Environment: window 10,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jupyter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notebook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Language: python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Framework/Library: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numpy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wordcloud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konlpy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A216B-43A5-86CE-7D35-E442C11131F3}"/>
              </a:ext>
            </a:extLst>
          </p:cNvPr>
          <p:cNvSpPr txBox="1"/>
          <p:nvPr/>
        </p:nvSpPr>
        <p:spPr>
          <a:xfrm flipH="1">
            <a:off x="1280850" y="3586751"/>
            <a:ext cx="40057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“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상암맛집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”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검색 시 검색 결과 크롤링 된 데이터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C5E0C0-C8F3-1EB6-662D-BE0CCAD5FA75}"/>
              </a:ext>
            </a:extLst>
          </p:cNvPr>
          <p:cNvSpPr/>
          <p:nvPr/>
        </p:nvSpPr>
        <p:spPr>
          <a:xfrm>
            <a:off x="6196474" y="1266365"/>
            <a:ext cx="1138456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OUTPUT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C86877-BC90-11B5-3634-52DCDC358BC2}"/>
              </a:ext>
            </a:extLst>
          </p:cNvPr>
          <p:cNvSpPr txBox="1"/>
          <p:nvPr/>
        </p:nvSpPr>
        <p:spPr>
          <a:xfrm flipH="1">
            <a:off x="1280850" y="4343942"/>
            <a:ext cx="389339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크롤링 데이터 전처리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형태소 분석기를 활용해 형용사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명사 추출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최다 출연 단어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100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개만 저장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시각화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하트 모양 이미지를 활용해서 출력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한글 폰트 저장 후 설정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출력 이미지 크기 설정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AA4C9F-604B-92DB-1005-4C38E5E359B6}"/>
              </a:ext>
            </a:extLst>
          </p:cNvPr>
          <p:cNvSpPr txBox="1"/>
          <p:nvPr/>
        </p:nvSpPr>
        <p:spPr>
          <a:xfrm flipH="1">
            <a:off x="6397857" y="5354863"/>
            <a:ext cx="38933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단어 크기가 클수록 핵심 키워드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언급 정도↑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6002AD-25F5-8091-F745-23967115DC27}"/>
              </a:ext>
            </a:extLst>
          </p:cNvPr>
          <p:cNvSpPr txBox="1"/>
          <p:nvPr/>
        </p:nvSpPr>
        <p:spPr>
          <a:xfrm flipH="1">
            <a:off x="470834" y="286999"/>
            <a:ext cx="987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크롤링을 통한 맛집 키워드 기반 워드 클라우드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0A28E9-8E45-D3B4-2576-8FD2CDD272BB}"/>
              </a:ext>
            </a:extLst>
          </p:cNvPr>
          <p:cNvGrpSpPr/>
          <p:nvPr/>
        </p:nvGrpSpPr>
        <p:grpSpPr>
          <a:xfrm>
            <a:off x="6397857" y="1557563"/>
            <a:ext cx="4544996" cy="3819779"/>
            <a:chOff x="6397857" y="1557564"/>
            <a:chExt cx="4005714" cy="331407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5564117-7145-EB68-B657-8817F94E0E4A}"/>
                </a:ext>
              </a:extLst>
            </p:cNvPr>
            <p:cNvGrpSpPr/>
            <p:nvPr/>
          </p:nvGrpSpPr>
          <p:grpSpPr>
            <a:xfrm>
              <a:off x="6397857" y="1585681"/>
              <a:ext cx="4005714" cy="3285953"/>
              <a:chOff x="6397857" y="1585681"/>
              <a:chExt cx="4005714" cy="3285953"/>
            </a:xfrm>
          </p:grpSpPr>
          <p:pic>
            <p:nvPicPr>
              <p:cNvPr id="3" name="Picture 2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ACABCDAA-81EA-C51C-E708-52556AF63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7857" y="1585681"/>
                <a:ext cx="4005714" cy="328595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847032A-B910-0988-7165-2DD4FAA453B0}"/>
                  </a:ext>
                </a:extLst>
              </p:cNvPr>
              <p:cNvSpPr/>
              <p:nvPr/>
            </p:nvSpPr>
            <p:spPr>
              <a:xfrm>
                <a:off x="6513085" y="1645822"/>
                <a:ext cx="241278" cy="250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530454F-5C80-4694-4AE9-E9A4CC98564B}"/>
                  </a:ext>
                </a:extLst>
              </p:cNvPr>
              <p:cNvSpPr/>
              <p:nvPr/>
            </p:nvSpPr>
            <p:spPr>
              <a:xfrm>
                <a:off x="10105155" y="1666114"/>
                <a:ext cx="241278" cy="2501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각 삼각형 7">
                <a:extLst>
                  <a:ext uri="{FF2B5EF4-FFF2-40B4-BE49-F238E27FC236}">
                    <a16:creationId xmlns:a16="http://schemas.microsoft.com/office/drawing/2014/main" id="{63276F27-41AF-10A5-F27D-463DEE59751A}"/>
                  </a:ext>
                </a:extLst>
              </p:cNvPr>
              <p:cNvSpPr/>
              <p:nvPr/>
            </p:nvSpPr>
            <p:spPr>
              <a:xfrm flipH="1">
                <a:off x="8528806" y="3326407"/>
                <a:ext cx="1814674" cy="1476237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>
                <a:extLst>
                  <a:ext uri="{FF2B5EF4-FFF2-40B4-BE49-F238E27FC236}">
                    <a16:creationId xmlns:a16="http://schemas.microsoft.com/office/drawing/2014/main" id="{B48BD2B5-4604-AB7F-E899-57AA821660E7}"/>
                  </a:ext>
                </a:extLst>
              </p:cNvPr>
              <p:cNvSpPr/>
              <p:nvPr/>
            </p:nvSpPr>
            <p:spPr>
              <a:xfrm>
                <a:off x="6427593" y="3197106"/>
                <a:ext cx="1814673" cy="160553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ABB779-DE7A-4AB1-ADD8-8E81522704D5}"/>
                  </a:ext>
                </a:extLst>
              </p:cNvPr>
              <p:cNvSpPr/>
              <p:nvPr/>
            </p:nvSpPr>
            <p:spPr>
              <a:xfrm>
                <a:off x="8176393" y="4642872"/>
                <a:ext cx="156209" cy="14911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BC803C6-B805-1AF0-051A-6C17A32193E8}"/>
                </a:ext>
              </a:extLst>
            </p:cNvPr>
            <p:cNvSpPr/>
            <p:nvPr/>
          </p:nvSpPr>
          <p:spPr>
            <a:xfrm>
              <a:off x="6408033" y="1557564"/>
              <a:ext cx="3995538" cy="3234426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6178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EAE46623-3F8D-24FC-A4D0-5F606A92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15" y="3797877"/>
            <a:ext cx="1128148" cy="63458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09BC4CA-821D-6858-906E-9EC287F20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95" y="1080877"/>
            <a:ext cx="1141347" cy="429818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48E2855-754D-9112-56EC-02F836307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5" y="1166751"/>
            <a:ext cx="1119401" cy="331448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7D195F42-E778-0D5C-88BE-01B557426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7" y="3858011"/>
            <a:ext cx="1128150" cy="61312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C05EA482-458C-9E24-096A-B6CF5E507C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5" b="31725"/>
          <a:stretch/>
        </p:blipFill>
        <p:spPr>
          <a:xfrm>
            <a:off x="7033357" y="3848729"/>
            <a:ext cx="1352186" cy="4732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53B5FD-5CD4-C640-209A-709107B35504}"/>
              </a:ext>
            </a:extLst>
          </p:cNvPr>
          <p:cNvCxnSpPr>
            <a:cxnSpLocks/>
          </p:cNvCxnSpPr>
          <p:nvPr/>
        </p:nvCxnSpPr>
        <p:spPr>
          <a:xfrm>
            <a:off x="739775" y="3759200"/>
            <a:ext cx="11385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8F58F6-F517-9151-0AA6-FA9291730660}"/>
              </a:ext>
            </a:extLst>
          </p:cNvPr>
          <p:cNvSpPr txBox="1"/>
          <p:nvPr/>
        </p:nvSpPr>
        <p:spPr>
          <a:xfrm>
            <a:off x="7066352" y="4331375"/>
            <a:ext cx="481112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Csv,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xslx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파일 대시보드 시각화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Python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과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R Studio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와 연동하여 코드 시각화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파일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간 관계 분석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릴레이션 십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및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새 측정값 작성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슬라이서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카드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맵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원형 차트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꺾은 선 그래프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테이블 등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Power BI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를 활용하여 달력 만들기</a:t>
            </a:r>
          </a:p>
        </p:txBody>
      </p:sp>
      <p:pic>
        <p:nvPicPr>
          <p:cNvPr id="3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2DEB78-0525-1095-8A24-BDB02B50C4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3" b="32245"/>
          <a:stretch/>
        </p:blipFill>
        <p:spPr>
          <a:xfrm>
            <a:off x="7024896" y="1169542"/>
            <a:ext cx="1080902" cy="388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AF146-33EB-68D0-0F60-2EE20FDF49FD}"/>
              </a:ext>
            </a:extLst>
          </p:cNvPr>
          <p:cNvSpPr txBox="1"/>
          <p:nvPr/>
        </p:nvSpPr>
        <p:spPr>
          <a:xfrm>
            <a:off x="7033357" y="1625052"/>
            <a:ext cx="49484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전처리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dplyr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활용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불러오기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조건부 출력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오름차순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내림차순 정렬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가공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통계 함수 활용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mutate/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summarise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프레임 만들기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join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활용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이상치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결측치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확인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시각화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ggplot2 (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산점도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박스플롯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히스토그램 등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워드 클라우드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인구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분포 시각화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5AB8A-557F-26FC-C0D1-25AF73A9B02E}"/>
              </a:ext>
            </a:extLst>
          </p:cNvPr>
          <p:cNvSpPr txBox="1"/>
          <p:nvPr/>
        </p:nvSpPr>
        <p:spPr>
          <a:xfrm>
            <a:off x="847370" y="4471136"/>
            <a:ext cx="576702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기본키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(Primary Key),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외래키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(Foreign Key)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정의어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(DDL): CREATE,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ALTER, DROP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조작어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(DML): SELECT, INSERT, DELETE,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제어어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(DCL): GRANT, REVOKE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활용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SELECT/FROM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절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WHERE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절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(LIKE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와일드 문자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), ORDER BY (ASC/DESC), SUM/COUNT, GROUP BY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절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HAVING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절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조인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INNER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JOIN,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OUTER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JOIN, JOIN~ON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서브 쿼리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WHERE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절 이하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단일행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연산자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부호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)/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다중행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연산자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(IN/EXISTS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등등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),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FROM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절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/WITH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절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SELECT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절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EB17-78DF-C976-36DC-D4BD930E1846}"/>
              </a:ext>
            </a:extLst>
          </p:cNvPr>
          <p:cNvSpPr txBox="1"/>
          <p:nvPr/>
        </p:nvSpPr>
        <p:spPr>
          <a:xfrm>
            <a:off x="923475" y="1523191"/>
            <a:ext cx="5649457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파이썬 기본 연산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슬라이싱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인덱싱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등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제어문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– if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/for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/while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함수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/class,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정규표현식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Pandas :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리스트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튜플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딕셔너리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series,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dataframe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append(), sort(), count(),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len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(),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iloc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Numpy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: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선형 대수 기반 수학적 연산 활용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.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Ndarray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C90E69-18ED-AF08-F84E-41EA3080BA95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CBF37-95EE-D9EB-746B-3C540F893A9E}"/>
              </a:ext>
            </a:extLst>
          </p:cNvPr>
          <p:cNvSpPr txBox="1"/>
          <p:nvPr/>
        </p:nvSpPr>
        <p:spPr>
          <a:xfrm flipH="1">
            <a:off x="470834" y="286999"/>
            <a:ext cx="987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 내용 요약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2AF357-FC60-E494-FE6B-3E628977A1A4}"/>
              </a:ext>
            </a:extLst>
          </p:cNvPr>
          <p:cNvGrpSpPr/>
          <p:nvPr/>
        </p:nvGrpSpPr>
        <p:grpSpPr>
          <a:xfrm>
            <a:off x="2164758" y="896804"/>
            <a:ext cx="1222860" cy="573822"/>
            <a:chOff x="2212468" y="912141"/>
            <a:chExt cx="1222860" cy="573822"/>
          </a:xfrm>
        </p:grpSpPr>
        <p:pic>
          <p:nvPicPr>
            <p:cNvPr id="18" name="Picture 1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2A950731-6334-CD9D-19DB-58630D8E7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30"/>
            <a:stretch/>
          </p:blipFill>
          <p:spPr>
            <a:xfrm>
              <a:off x="2225442" y="912142"/>
              <a:ext cx="1209886" cy="57382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5E12078-AB95-B5B8-DEFB-B9FFB0AF0925}"/>
                </a:ext>
              </a:extLst>
            </p:cNvPr>
            <p:cNvSpPr/>
            <p:nvPr/>
          </p:nvSpPr>
          <p:spPr>
            <a:xfrm>
              <a:off x="2212468" y="912141"/>
              <a:ext cx="872663" cy="172377"/>
            </a:xfrm>
            <a:prstGeom prst="rect">
              <a:avLst/>
            </a:prstGeom>
            <a:solidFill>
              <a:srgbClr val="E6D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F3A46446-ABC2-DC69-8175-CD22B4F6EFAB}"/>
              </a:ext>
            </a:extLst>
          </p:cNvPr>
          <p:cNvCxnSpPr>
            <a:cxnSpLocks/>
          </p:cNvCxnSpPr>
          <p:nvPr/>
        </p:nvCxnSpPr>
        <p:spPr>
          <a:xfrm>
            <a:off x="6819642" y="1069182"/>
            <a:ext cx="0" cy="57888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286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C90E69-18ED-AF08-F84E-41EA3080BA95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EA5465-379C-6563-F1DE-5BD028426D61}"/>
              </a:ext>
            </a:extLst>
          </p:cNvPr>
          <p:cNvCxnSpPr>
            <a:cxnSpLocks/>
          </p:cNvCxnSpPr>
          <p:nvPr/>
        </p:nvCxnSpPr>
        <p:spPr>
          <a:xfrm>
            <a:off x="739775" y="3759200"/>
            <a:ext cx="11385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DDB6D043-21E2-76D0-ABEF-F73D3022C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7" y="1159519"/>
            <a:ext cx="1038384" cy="558997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416D03DE-5C80-0C7D-7C18-35D7E4CA4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t="20144" r="6175" b="17052"/>
          <a:stretch/>
        </p:blipFill>
        <p:spPr>
          <a:xfrm>
            <a:off x="861990" y="3859468"/>
            <a:ext cx="1769122" cy="431653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F9472836-617E-29DC-58AD-4C0618BFFA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2" b="14430"/>
          <a:stretch/>
        </p:blipFill>
        <p:spPr>
          <a:xfrm>
            <a:off x="4154975" y="3831302"/>
            <a:ext cx="1255224" cy="435618"/>
          </a:xfrm>
          <a:prstGeom prst="rect">
            <a:avLst/>
          </a:prstGeom>
        </p:spPr>
      </p:pic>
      <p:pic>
        <p:nvPicPr>
          <p:cNvPr id="30" name="Picture 29" descr="A picture containing yellow, toy&#10;&#10;Description automatically generated">
            <a:extLst>
              <a:ext uri="{FF2B5EF4-FFF2-40B4-BE49-F238E27FC236}">
                <a16:creationId xmlns:a16="http://schemas.microsoft.com/office/drawing/2014/main" id="{FC996CD6-2550-6914-F9EB-5B18D3BA8A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6" r="8792" b="24119"/>
          <a:stretch/>
        </p:blipFill>
        <p:spPr>
          <a:xfrm>
            <a:off x="7097089" y="3857094"/>
            <a:ext cx="1264436" cy="526296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F44191-69FF-C567-DBD1-99DD781CC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01" y="3911164"/>
            <a:ext cx="1323378" cy="32826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9AA2F3-6AEB-E310-E72B-2F6A586044F6}"/>
              </a:ext>
            </a:extLst>
          </p:cNvPr>
          <p:cNvCxnSpPr>
            <a:cxnSpLocks/>
          </p:cNvCxnSpPr>
          <p:nvPr/>
        </p:nvCxnSpPr>
        <p:spPr>
          <a:xfrm>
            <a:off x="6819642" y="1069182"/>
            <a:ext cx="0" cy="57888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8AAFD7-98F2-053F-B71A-C22CD4214FD4}"/>
              </a:ext>
            </a:extLst>
          </p:cNvPr>
          <p:cNvSpPr txBox="1"/>
          <p:nvPr/>
        </p:nvSpPr>
        <p:spPr>
          <a:xfrm>
            <a:off x="861989" y="4329761"/>
            <a:ext cx="581185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딥러닝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ANN, DNN, CNN, RNN, LSTM, GRU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기본 신경망 모델 → 은닉층을 넣으면서 모델 고도화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→ 합성곱 신경망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학습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분류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):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이미지 처리에 활용 → 기울기 소멸 문제 해결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자연어 처리 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[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전처리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]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토큰화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불용어 제거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어간 추출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정규화 →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[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임베딩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Open CV: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딥러닝을 활용한 이미지 분석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.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비전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(vision)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cv2.imshow(), cv2.imread(), cv2.resize(), cv2.cascadeclassifier()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등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PyTorch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를 통한 딥러닝 학습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모델 생성 후 가설 수립 → 데이터 판별하기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모델 초기화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optimizer, sigmoid)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A3130-5AE4-BA75-895B-6D84D6910DD4}"/>
              </a:ext>
            </a:extLst>
          </p:cNvPr>
          <p:cNvSpPr txBox="1"/>
          <p:nvPr/>
        </p:nvSpPr>
        <p:spPr>
          <a:xfrm>
            <a:off x="7110178" y="4481283"/>
            <a:ext cx="47244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오픈 소스 운영 체제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기본 명령어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pwd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cd,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ls (ls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명령어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파일 타입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모드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소유자 등을 확인할 수 있음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파일과 디렉토리 생성 및 편집 명령어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mkdir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youch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rm/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rmdir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cat, less, cp, mv, ln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명령어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find, locate, man, which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명령어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텍스트 에디터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(Vim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기본 에디터에서 명령어 입력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51EA-A02D-21C2-B0B1-C3C9E7BEFF0A}"/>
              </a:ext>
            </a:extLst>
          </p:cNvPr>
          <p:cNvSpPr txBox="1"/>
          <p:nvPr/>
        </p:nvSpPr>
        <p:spPr>
          <a:xfrm>
            <a:off x="932028" y="1782323"/>
            <a:ext cx="574181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전처리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과정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정규화 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지도 학습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분류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K-NN,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결정 트리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&amp;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랜덤 포레스트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나이브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베이즈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회귀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선형 회귀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로지스틱 회귀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규제 선형 모델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릿지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라쏘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엘라스틱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넷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비지도 학습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K-Means, GMM, DBSCAN, 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&lt;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학습 결과 평가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분류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Precision/Accuracy/Recall/F1-score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회귀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MSE/RMSE/MAE/MAPE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pic>
        <p:nvPicPr>
          <p:cNvPr id="8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68E07B28-4F66-D9B5-2523-C89B524D55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3" b="16604"/>
          <a:stretch/>
        </p:blipFill>
        <p:spPr>
          <a:xfrm>
            <a:off x="7095698" y="1194663"/>
            <a:ext cx="1219972" cy="413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F15319-E888-7A57-2390-B16B6947345C}"/>
              </a:ext>
            </a:extLst>
          </p:cNvPr>
          <p:cNvSpPr txBox="1"/>
          <p:nvPr/>
        </p:nvSpPr>
        <p:spPr>
          <a:xfrm>
            <a:off x="7199486" y="1664474"/>
            <a:ext cx="471924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파이썬 웹 프레임워크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자바 프레임워크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spring)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장고 프로젝트와 앱 생성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모델 생성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URL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작성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템플릿 작성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뷰 작성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테이블 릴레이션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: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공통된 필드로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2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개의 테이블 릴레이션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장고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CRUD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구현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(CREATE, READ, UPDATE, DELETE)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ORM – DB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브라우저와 연동하여 게시판 만들기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Bootstrap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통하여 게시판 꾸미기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F4C7B-CA5C-10B7-4FCD-4BD90F93D555}"/>
              </a:ext>
            </a:extLst>
          </p:cNvPr>
          <p:cNvSpPr txBox="1"/>
          <p:nvPr/>
        </p:nvSpPr>
        <p:spPr>
          <a:xfrm flipH="1">
            <a:off x="470834" y="286999"/>
            <a:ext cx="987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 내용 요약</a:t>
            </a:r>
          </a:p>
        </p:txBody>
      </p:sp>
    </p:spTree>
    <p:extLst>
      <p:ext uri="{BB962C8B-B14F-4D97-AF65-F5344CB8AC3E}">
        <p14:creationId xmlns:p14="http://schemas.microsoft.com/office/powerpoint/2010/main" val="121456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thing, wall, person, indoor&#10;&#10;Description automatically generated">
            <a:extLst>
              <a:ext uri="{FF2B5EF4-FFF2-40B4-BE49-F238E27FC236}">
                <a16:creationId xmlns:a16="http://schemas.microsoft.com/office/drawing/2014/main" id="{87C7F4E8-797C-3CA8-E534-ACF2E72D0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95" y="1271212"/>
            <a:ext cx="1701282" cy="2214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40580B-9CE5-A50D-2EED-86BE86ECAEE8}"/>
              </a:ext>
            </a:extLst>
          </p:cNvPr>
          <p:cNvSpPr txBox="1"/>
          <p:nvPr/>
        </p:nvSpPr>
        <p:spPr>
          <a:xfrm>
            <a:off x="2897977" y="2690336"/>
            <a:ext cx="3198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1997.11.11</a:t>
            </a:r>
          </a:p>
          <a:p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조수현</a:t>
            </a:r>
            <a:endParaRPr lang="en-US" altLang="ko-KR" sz="14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한국외국어대학교 독일어통번역학과</a:t>
            </a:r>
            <a:endParaRPr lang="en-US" altLang="ko-KR" sz="14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7F60A-2985-9ABF-E768-EEDA2EEA85F7}"/>
              </a:ext>
            </a:extLst>
          </p:cNvPr>
          <p:cNvSpPr txBox="1"/>
          <p:nvPr/>
        </p:nvSpPr>
        <p:spPr>
          <a:xfrm flipH="1">
            <a:off x="1223848" y="3677851"/>
            <a:ext cx="166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SKILL SET 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CCF44-D698-A53F-0DA0-6B9580FE44AB}"/>
              </a:ext>
            </a:extLst>
          </p:cNvPr>
          <p:cNvSpPr txBox="1"/>
          <p:nvPr/>
        </p:nvSpPr>
        <p:spPr>
          <a:xfrm flipH="1">
            <a:off x="6431078" y="1322200"/>
            <a:ext cx="139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역량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2EEB27-0C15-096E-B3CD-718E0AAFA340}"/>
              </a:ext>
            </a:extLst>
          </p:cNvPr>
          <p:cNvSpPr txBox="1"/>
          <p:nvPr/>
        </p:nvSpPr>
        <p:spPr>
          <a:xfrm>
            <a:off x="6165908" y="1773807"/>
            <a:ext cx="58950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롯데 멤버스 주최 빅데이터 경진 대회 참여 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(22.06.27~22.08.08)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와이즈넛 기업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프로젝트 참여로 교육용 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MRC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모델 기반 간편 질의응답 시스템 구축 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(22.05.30~22.06.24)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K-Digital Training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빅데이터 기반 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AI 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응용 솔루션 개발자 전문과정 수료 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(22.02.22~22.08.16) 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2021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년 공공데이터 청년인턴 과정 수료 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한국지능정보사회진흥원 주관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endParaRPr lang="en-US" altLang="ko-KR" sz="14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ADsP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분석 준전문가 자격 시험 응시 후 결과 대기 중</a:t>
            </a:r>
            <a:endParaRPr lang="en-US" altLang="ko-KR" sz="14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TOEIC 895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점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한국사능력검정시험 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1</a:t>
            </a:r>
            <a:r>
              <a:rPr lang="ko-KR" altLang="en-US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급</a:t>
            </a:r>
            <a:endParaRPr lang="en-US" altLang="ko-KR" sz="14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10464-7FFF-EF7D-D14F-343B88FEA4BB}"/>
              </a:ext>
            </a:extLst>
          </p:cNvPr>
          <p:cNvSpPr txBox="1"/>
          <p:nvPr/>
        </p:nvSpPr>
        <p:spPr>
          <a:xfrm>
            <a:off x="1147723" y="4112080"/>
            <a:ext cx="5582928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Language    Python (2), R(2)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OS    Linux (2) </a:t>
            </a:r>
          </a:p>
          <a:p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Framework+Library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   Django (2) 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Database    Oracle (2) SQL Developer (2) 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Development Tool   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Vscode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(2)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Jupyter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notebook(3)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spyder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(3)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Data Preprocessing    Pandas (2)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Numpy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(2)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Data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Analaysis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   Scikit-learn (2)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Tensorflow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(2) OpenCV(2)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Pytorch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(2)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Data Visualization    Matplotlib (2) Seaborn (2) Power BI (3)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ETC    Git (2) MS-Word (3)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FB755B-DC10-E7C3-4ACB-DCF2F75F5FDA}"/>
              </a:ext>
            </a:extLst>
          </p:cNvPr>
          <p:cNvCxnSpPr>
            <a:cxnSpLocks/>
          </p:cNvCxnSpPr>
          <p:nvPr/>
        </p:nvCxnSpPr>
        <p:spPr>
          <a:xfrm>
            <a:off x="6555513" y="1692303"/>
            <a:ext cx="9889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7E9CCF-A889-3EE6-0BC0-E21D9BFA87E1}"/>
              </a:ext>
            </a:extLst>
          </p:cNvPr>
          <p:cNvCxnSpPr>
            <a:cxnSpLocks/>
          </p:cNvCxnSpPr>
          <p:nvPr/>
        </p:nvCxnSpPr>
        <p:spPr>
          <a:xfrm>
            <a:off x="1293698" y="4014461"/>
            <a:ext cx="130520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B74C0C4-76C4-3932-876C-D9639B391FB9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0FB10-631F-71BE-A0C0-806240C5BAAE}"/>
              </a:ext>
            </a:extLst>
          </p:cNvPr>
          <p:cNvSpPr txBox="1"/>
          <p:nvPr/>
        </p:nvSpPr>
        <p:spPr>
          <a:xfrm>
            <a:off x="6500929" y="3877906"/>
            <a:ext cx="1499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CONTACT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74A049-E595-C330-FB4C-EFDAD9407DE6}"/>
              </a:ext>
            </a:extLst>
          </p:cNvPr>
          <p:cNvCxnSpPr>
            <a:cxnSpLocks/>
          </p:cNvCxnSpPr>
          <p:nvPr/>
        </p:nvCxnSpPr>
        <p:spPr>
          <a:xfrm>
            <a:off x="6615985" y="4250903"/>
            <a:ext cx="109893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731FDE3-4DEF-4CEE-AEEB-212FEFDA62B7}"/>
              </a:ext>
            </a:extLst>
          </p:cNvPr>
          <p:cNvSpPr txBox="1"/>
          <p:nvPr/>
        </p:nvSpPr>
        <p:spPr>
          <a:xfrm>
            <a:off x="6500928" y="4319829"/>
            <a:ext cx="45433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PHONE: 010-2236-6875</a:t>
            </a:r>
          </a:p>
          <a:p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E-mail: </a:t>
            </a:r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  <a:hlinkClick r:id="rId3"/>
              </a:rPr>
              <a:t>cookie0605@naver.com</a:t>
            </a:r>
            <a:endParaRPr lang="en-US" altLang="ko-KR" sz="14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4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Git-hub: https://github.com/cookie0605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8CC82B-8C4E-433C-4E2E-10D473BB8407}"/>
              </a:ext>
            </a:extLst>
          </p:cNvPr>
          <p:cNvSpPr txBox="1"/>
          <p:nvPr/>
        </p:nvSpPr>
        <p:spPr>
          <a:xfrm flipH="1">
            <a:off x="470834" y="189519"/>
            <a:ext cx="940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자기소개서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3B7DB856-E48E-3913-E148-51C0B3804BD3}"/>
              </a:ext>
            </a:extLst>
          </p:cNvPr>
          <p:cNvPicPr/>
          <p:nvPr/>
        </p:nvPicPr>
        <p:blipFill rotWithShape="1">
          <a:blip r:embed="rId4"/>
          <a:srcRect/>
          <a:stretch/>
        </p:blipFill>
        <p:spPr>
          <a:xfrm>
            <a:off x="6785691" y="5266242"/>
            <a:ext cx="4375999" cy="8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1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C90E69-18ED-AF08-F84E-41EA3080BA95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E8B7C8-E7A0-3CB8-E54F-A0A071B4F732}"/>
              </a:ext>
            </a:extLst>
          </p:cNvPr>
          <p:cNvSpPr txBox="1"/>
          <p:nvPr/>
        </p:nvSpPr>
        <p:spPr>
          <a:xfrm>
            <a:off x="2003892" y="3771403"/>
            <a:ext cx="31115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고객 구매 데이터 기반 </a:t>
            </a:r>
            <a:endParaRPr lang="en-US" altLang="ko-KR" sz="15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추천 시스템 개발 </a:t>
            </a:r>
            <a:endParaRPr lang="en-US" altLang="ko-KR" sz="15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및 개인화 마케팅 전략 제안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A6A04-57C2-DCEC-5891-6B8B56CFF20F}"/>
              </a:ext>
            </a:extLst>
          </p:cNvPr>
          <p:cNvSpPr txBox="1"/>
          <p:nvPr/>
        </p:nvSpPr>
        <p:spPr>
          <a:xfrm>
            <a:off x="5065421" y="3771402"/>
            <a:ext cx="31115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역사 빅데이터 활용</a:t>
            </a:r>
            <a:endParaRPr lang="en-US" altLang="ko-KR" sz="15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한국사 </a:t>
            </a:r>
            <a:r>
              <a:rPr lang="en-US" altLang="ko-KR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MRC </a:t>
            </a:r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모델 기반</a:t>
            </a:r>
            <a:endParaRPr lang="en-US" altLang="ko-KR" sz="15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간편 질의응답 시스템 구축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BD3C82-9D84-2A66-CCF9-8D1F5759EA5D}"/>
              </a:ext>
            </a:extLst>
          </p:cNvPr>
          <p:cNvSpPr txBox="1"/>
          <p:nvPr/>
        </p:nvSpPr>
        <p:spPr>
          <a:xfrm>
            <a:off x="8368818" y="3848346"/>
            <a:ext cx="233362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Pygame</a:t>
            </a:r>
            <a:r>
              <a:rPr lang="en-US" altLang="ko-KR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BF943-F148-9613-2A2B-CEB32DF6299B}"/>
              </a:ext>
            </a:extLst>
          </p:cNvPr>
          <p:cNvSpPr txBox="1"/>
          <p:nvPr/>
        </p:nvSpPr>
        <p:spPr>
          <a:xfrm flipH="1">
            <a:off x="470834" y="306071"/>
            <a:ext cx="940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PROJECTS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8907F03-D8D5-C6AC-8B23-BD3AB153A5F2}"/>
              </a:ext>
            </a:extLst>
          </p:cNvPr>
          <p:cNvSpPr/>
          <p:nvPr/>
        </p:nvSpPr>
        <p:spPr>
          <a:xfrm>
            <a:off x="2606360" y="2283031"/>
            <a:ext cx="1712225" cy="118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사용자 기반</a:t>
            </a:r>
            <a:endParaRPr lang="en-US" altLang="ko-KR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협업 필터링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36EAE7-573A-533A-F5CF-71366A7CA4E8}"/>
              </a:ext>
            </a:extLst>
          </p:cNvPr>
          <p:cNvSpPr/>
          <p:nvPr/>
        </p:nvSpPr>
        <p:spPr>
          <a:xfrm>
            <a:off x="5695471" y="2242074"/>
            <a:ext cx="1712225" cy="118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자연어 처리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9CF03A8-FF33-F4EE-89C2-A810897C6181}"/>
              </a:ext>
            </a:extLst>
          </p:cNvPr>
          <p:cNvSpPr/>
          <p:nvPr/>
        </p:nvSpPr>
        <p:spPr>
          <a:xfrm>
            <a:off x="8729527" y="2283031"/>
            <a:ext cx="1712225" cy="118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Python</a:t>
            </a:r>
            <a:endParaRPr lang="ko-KR" altLang="en-US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67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6D6352B-94D7-901C-324F-701F64E2DD2F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5A000-37AF-6278-818B-1A14E3FCC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02" y="2066129"/>
            <a:ext cx="5178282" cy="2173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9B9470-55B9-59F5-E05D-E02CBA9BC123}"/>
              </a:ext>
            </a:extLst>
          </p:cNvPr>
          <p:cNvSpPr txBox="1"/>
          <p:nvPr/>
        </p:nvSpPr>
        <p:spPr>
          <a:xfrm flipH="1">
            <a:off x="1728738" y="2572779"/>
            <a:ext cx="27165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22.06.27~22.08.08 (6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주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61673-0DCE-921A-EC3C-3CE2D787065D}"/>
              </a:ext>
            </a:extLst>
          </p:cNvPr>
          <p:cNvSpPr txBox="1"/>
          <p:nvPr/>
        </p:nvSpPr>
        <p:spPr>
          <a:xfrm>
            <a:off x="1236932" y="1552074"/>
            <a:ext cx="504302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롯데멤버스 제공 내부 데이터를 기반으로 개인화 마케팅에 활용 가능한 상품 추천 시스템 개발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사용자 기반 협업 필터링을 활용해 사용자 간 유사도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분석하여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선호도가 비슷해 구매할 것으로 예상되는 상품 추천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DC2727-33F4-A081-4491-FA554059BC03}"/>
              </a:ext>
            </a:extLst>
          </p:cNvPr>
          <p:cNvSpPr txBox="1"/>
          <p:nvPr/>
        </p:nvSpPr>
        <p:spPr>
          <a:xfrm flipH="1">
            <a:off x="1188850" y="3694455"/>
            <a:ext cx="45579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EDA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분석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전처리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활용 파일 병합 및 가공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추천 시스템 활용 모델 탐색 및 알고리즘 탐색 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외부 데이터 수집 및 내부 데이터와의 상관관계 분석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추천 시스템 평가 지표 탐색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모델 고도화 위한 가중치 탐색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4153B-FCF0-294B-DD06-B9A146654162}"/>
              </a:ext>
            </a:extLst>
          </p:cNvPr>
          <p:cNvSpPr txBox="1"/>
          <p:nvPr/>
        </p:nvSpPr>
        <p:spPr>
          <a:xfrm flipH="1">
            <a:off x="6682738" y="4690947"/>
            <a:ext cx="48312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1.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입력 고객 데이터에 따른 추천 상품 반환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2. Train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데이터의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RMSE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값을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7.3818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→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1.5797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까지 줄임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3.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추천 시스템을 활용한 개인화 마케팅 방안 제시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E5CB3-603E-A33E-F840-BFD44CDDA143}"/>
              </a:ext>
            </a:extLst>
          </p:cNvPr>
          <p:cNvSpPr txBox="1"/>
          <p:nvPr/>
        </p:nvSpPr>
        <p:spPr>
          <a:xfrm flipH="1">
            <a:off x="1295708" y="5414479"/>
            <a:ext cx="517494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Environment: window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10,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Jupyter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notebook, Oracle, Power BI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Language: python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Framework/Library: pandas,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numpy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scikit-learn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218DC6-264C-44EC-00D5-8E05EF84F042}"/>
              </a:ext>
            </a:extLst>
          </p:cNvPr>
          <p:cNvSpPr txBox="1"/>
          <p:nvPr/>
        </p:nvSpPr>
        <p:spPr>
          <a:xfrm flipH="1">
            <a:off x="7674470" y="1300479"/>
            <a:ext cx="37824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롯데멤버스 제공 고객데이터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약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400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만 건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-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뉴스 심리지수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카카오 트렌드 지수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31638B-316C-ECD6-EFDB-0883FF0060C7}"/>
              </a:ext>
            </a:extLst>
          </p:cNvPr>
          <p:cNvSpPr txBox="1"/>
          <p:nvPr/>
        </p:nvSpPr>
        <p:spPr>
          <a:xfrm flipH="1">
            <a:off x="1728738" y="2907822"/>
            <a:ext cx="3197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&lt;Team project&gt;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주최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롯데 멤버스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한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조수현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(3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명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560CF-3895-BB5F-7CBF-02E42ED0E60E}"/>
              </a:ext>
            </a:extLst>
          </p:cNvPr>
          <p:cNvSpPr txBox="1"/>
          <p:nvPr/>
        </p:nvSpPr>
        <p:spPr>
          <a:xfrm flipH="1">
            <a:off x="470834" y="286999"/>
            <a:ext cx="1017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고객구매 데이터 기반 추천 시스템 개발 및 개인화 마케팅 전략 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</a:t>
            </a:r>
            <a:endParaRPr lang="en-US" altLang="ko-KR" sz="240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4D53E-A075-70F4-7D7E-8673A93AF77E}"/>
              </a:ext>
            </a:extLst>
          </p:cNvPr>
          <p:cNvSpPr/>
          <p:nvPr/>
        </p:nvSpPr>
        <p:spPr>
          <a:xfrm>
            <a:off x="930713" y="2578031"/>
            <a:ext cx="849361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7BBF-7314-5DB0-CCAA-D011C2B53DDC}"/>
              </a:ext>
            </a:extLst>
          </p:cNvPr>
          <p:cNvSpPr/>
          <p:nvPr/>
        </p:nvSpPr>
        <p:spPr>
          <a:xfrm>
            <a:off x="899100" y="3391035"/>
            <a:ext cx="898814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00C3E6-53A9-2B5A-2937-2A5AA8921A33}"/>
              </a:ext>
            </a:extLst>
          </p:cNvPr>
          <p:cNvSpPr/>
          <p:nvPr/>
        </p:nvSpPr>
        <p:spPr>
          <a:xfrm>
            <a:off x="899099" y="2936588"/>
            <a:ext cx="898815" cy="328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DB56F6DE-86F4-D955-6AFA-3BCF6617BB33}"/>
              </a:ext>
            </a:extLst>
          </p:cNvPr>
          <p:cNvSpPr/>
          <p:nvPr/>
        </p:nvSpPr>
        <p:spPr>
          <a:xfrm>
            <a:off x="879377" y="5121834"/>
            <a:ext cx="169872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WORK RULE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905BDF-0419-777F-0219-6607A077DB30}"/>
              </a:ext>
            </a:extLst>
          </p:cNvPr>
          <p:cNvSpPr/>
          <p:nvPr/>
        </p:nvSpPr>
        <p:spPr>
          <a:xfrm>
            <a:off x="879377" y="1269489"/>
            <a:ext cx="1583766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OVERVIEW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E0D46CF9-1485-CF59-96C2-AF03E1ACFBA8}"/>
              </a:ext>
            </a:extLst>
          </p:cNvPr>
          <p:cNvSpPr/>
          <p:nvPr/>
        </p:nvSpPr>
        <p:spPr>
          <a:xfrm>
            <a:off x="6364108" y="1302119"/>
            <a:ext cx="142372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DATA SET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6E69EC4-EA80-5B85-B73F-418CEF80A929}"/>
              </a:ext>
            </a:extLst>
          </p:cNvPr>
          <p:cNvSpPr/>
          <p:nvPr/>
        </p:nvSpPr>
        <p:spPr>
          <a:xfrm>
            <a:off x="6364108" y="4400622"/>
            <a:ext cx="129282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OUTPUT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832882-D83A-A2F2-AC60-C5D97D8BC5C4}"/>
              </a:ext>
            </a:extLst>
          </p:cNvPr>
          <p:cNvSpPr/>
          <p:nvPr/>
        </p:nvSpPr>
        <p:spPr>
          <a:xfrm>
            <a:off x="6364108" y="2007846"/>
            <a:ext cx="142372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PROCESS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01A741-2FAE-CA9E-965C-752E9E8CA7B2}"/>
              </a:ext>
            </a:extLst>
          </p:cNvPr>
          <p:cNvSpPr txBox="1"/>
          <p:nvPr/>
        </p:nvSpPr>
        <p:spPr>
          <a:xfrm>
            <a:off x="3887714" y="755188"/>
            <a:ext cx="82230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Recommending system based on customer purchase datasets and personalized marketing proposal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813E5C-3EFA-04F1-B606-46B62C27BFBE}"/>
              </a:ext>
            </a:extLst>
          </p:cNvPr>
          <p:cNvSpPr/>
          <p:nvPr/>
        </p:nvSpPr>
        <p:spPr>
          <a:xfrm>
            <a:off x="6574402" y="2066129"/>
            <a:ext cx="5178282" cy="222125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13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nversation&#10;&#10;Description automatically generated with medium confidence">
            <a:extLst>
              <a:ext uri="{FF2B5EF4-FFF2-40B4-BE49-F238E27FC236}">
                <a16:creationId xmlns:a16="http://schemas.microsoft.com/office/drawing/2014/main" id="{E4FDE8A2-FED5-9285-2D75-7414C9148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9" y="1998897"/>
            <a:ext cx="5488470" cy="25251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1AB6BCD-4A12-7965-A379-3E2E32824B17}"/>
              </a:ext>
            </a:extLst>
          </p:cNvPr>
          <p:cNvSpPr txBox="1"/>
          <p:nvPr/>
        </p:nvSpPr>
        <p:spPr>
          <a:xfrm>
            <a:off x="6559317" y="1391203"/>
            <a:ext cx="2015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&lt;</a:t>
            </a:r>
            <a:r>
              <a:rPr lang="ko-KR" altLang="en-US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개인화 마케팅 제안</a:t>
            </a:r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&gt;</a:t>
            </a:r>
            <a:endParaRPr lang="ko-KR" altLang="en-US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0EDAEEE-9674-C42C-4A57-FF9A59256589}"/>
              </a:ext>
            </a:extLst>
          </p:cNvPr>
          <p:cNvGrpSpPr/>
          <p:nvPr/>
        </p:nvGrpSpPr>
        <p:grpSpPr>
          <a:xfrm>
            <a:off x="6716815" y="1717909"/>
            <a:ext cx="4987589" cy="2644200"/>
            <a:chOff x="914400" y="2414409"/>
            <a:chExt cx="11049000" cy="699629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254284C-FD03-5C2A-6A06-3411A1F1E3C2}"/>
                </a:ext>
              </a:extLst>
            </p:cNvPr>
            <p:cNvGrpSpPr/>
            <p:nvPr/>
          </p:nvGrpSpPr>
          <p:grpSpPr>
            <a:xfrm>
              <a:off x="914400" y="2414409"/>
              <a:ext cx="11049000" cy="6996291"/>
              <a:chOff x="1066800" y="2076038"/>
              <a:chExt cx="11049000" cy="6996291"/>
            </a:xfrm>
          </p:grpSpPr>
          <p:pic>
            <p:nvPicPr>
              <p:cNvPr id="45" name="Picture 4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6451B9D-6D47-EDB2-E677-47C5FD7A8E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7" r="1862"/>
              <a:stretch/>
            </p:blipFill>
            <p:spPr>
              <a:xfrm>
                <a:off x="1066800" y="2076038"/>
                <a:ext cx="11049000" cy="6996291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B2AAED7-09EA-CF9B-15E9-36B3340366D1}"/>
                  </a:ext>
                </a:extLst>
              </p:cNvPr>
              <p:cNvSpPr/>
              <p:nvPr/>
            </p:nvSpPr>
            <p:spPr>
              <a:xfrm>
                <a:off x="4382703" y="3677106"/>
                <a:ext cx="4876800" cy="5640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dirty="0">
                    <a:solidFill>
                      <a:srgbClr val="FF000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000</a:t>
                </a:r>
                <a:r>
                  <a:rPr lang="ko-KR" altLang="en-US" sz="700" dirty="0">
                    <a:solidFill>
                      <a:srgbClr val="FF0000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고객님</a:t>
                </a:r>
                <a:r>
                  <a:rPr lang="ko-KR" altLang="en-US" sz="700" dirty="0">
                    <a:solidFill>
                      <a:schemeClr val="tx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을 위한 맞춤 상품 추천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E65CAEA-07B1-9A37-07C6-18E5F1804629}"/>
                </a:ext>
              </a:extLst>
            </p:cNvPr>
            <p:cNvSpPr/>
            <p:nvPr/>
          </p:nvSpPr>
          <p:spPr>
            <a:xfrm>
              <a:off x="4230303" y="3989339"/>
              <a:ext cx="4913697" cy="60878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799F11-321B-9111-0A6D-1209A3F181E1}"/>
                </a:ext>
              </a:extLst>
            </p:cNvPr>
            <p:cNvSpPr/>
            <p:nvPr/>
          </p:nvSpPr>
          <p:spPr>
            <a:xfrm>
              <a:off x="914400" y="5981700"/>
              <a:ext cx="10972800" cy="3429000"/>
            </a:xfrm>
            <a:prstGeom prst="rect">
              <a:avLst/>
            </a:prstGeom>
            <a:noFill/>
            <a:ln>
              <a:solidFill>
                <a:srgbClr val="002D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9E4545-2AE8-4B76-8E77-0EA729C502AB}"/>
                </a:ext>
              </a:extLst>
            </p:cNvPr>
            <p:cNvSpPr/>
            <p:nvPr/>
          </p:nvSpPr>
          <p:spPr>
            <a:xfrm>
              <a:off x="11049000" y="2476500"/>
              <a:ext cx="762000" cy="76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1A541F-C230-15C9-7F1E-9168923553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"/>
          <a:stretch/>
        </p:blipFill>
        <p:spPr>
          <a:xfrm>
            <a:off x="6716906" y="4442193"/>
            <a:ext cx="4987497" cy="198110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11ACBC8-27F4-D65F-D75F-D5F4D1BED326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FB4540F9-FE5A-1654-D6E8-A984887D15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"/>
          <a:stretch/>
        </p:blipFill>
        <p:spPr>
          <a:xfrm>
            <a:off x="4285338" y="5045952"/>
            <a:ext cx="2157004" cy="4699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3BE5BD-903E-3DC0-E30C-893C38E04908}"/>
              </a:ext>
            </a:extLst>
          </p:cNvPr>
          <p:cNvCxnSpPr/>
          <p:nvPr/>
        </p:nvCxnSpPr>
        <p:spPr>
          <a:xfrm>
            <a:off x="3615272" y="5260278"/>
            <a:ext cx="53340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40092C3-FFA8-31EA-17A8-523581EB17A7}"/>
              </a:ext>
            </a:extLst>
          </p:cNvPr>
          <p:cNvCxnSpPr>
            <a:cxnSpLocks/>
          </p:cNvCxnSpPr>
          <p:nvPr/>
        </p:nvCxnSpPr>
        <p:spPr>
          <a:xfrm>
            <a:off x="3865048" y="5260278"/>
            <a:ext cx="0" cy="344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721275D-AF92-0B57-F1D4-932851322A5D}"/>
              </a:ext>
            </a:extLst>
          </p:cNvPr>
          <p:cNvSpPr txBox="1"/>
          <p:nvPr/>
        </p:nvSpPr>
        <p:spPr>
          <a:xfrm>
            <a:off x="2892665" y="5625099"/>
            <a:ext cx="1944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군집 분석을 통한 성능 개선</a:t>
            </a:r>
            <a:endParaRPr lang="en-US" altLang="ko-KR" sz="12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AF93D6C-11C5-2513-F40E-7517669F3349}"/>
              </a:ext>
            </a:extLst>
          </p:cNvPr>
          <p:cNvGrpSpPr/>
          <p:nvPr/>
        </p:nvGrpSpPr>
        <p:grpSpPr>
          <a:xfrm>
            <a:off x="1287755" y="5014383"/>
            <a:ext cx="2262161" cy="469900"/>
            <a:chOff x="2516682" y="5476451"/>
            <a:chExt cx="2262161" cy="4699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BB9E2D0-477D-13DC-2525-DF4A27143F19}"/>
                </a:ext>
              </a:extLst>
            </p:cNvPr>
            <p:cNvGrpSpPr/>
            <p:nvPr/>
          </p:nvGrpSpPr>
          <p:grpSpPr>
            <a:xfrm>
              <a:off x="2516682" y="5476451"/>
              <a:ext cx="2157004" cy="469900"/>
              <a:chOff x="2516682" y="5476451"/>
              <a:chExt cx="2157004" cy="469900"/>
            </a:xfrm>
          </p:grpSpPr>
          <p:pic>
            <p:nvPicPr>
              <p:cNvPr id="55" name="그림 1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5EC9942-FDA2-5B75-E04F-9444DC3632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110"/>
              <a:stretch/>
            </p:blipFill>
            <p:spPr>
              <a:xfrm>
                <a:off x="2516682" y="5476451"/>
                <a:ext cx="2157004" cy="46990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9C19699-8558-4EAC-31DC-76525FDB6107}"/>
                  </a:ext>
                </a:extLst>
              </p:cNvPr>
              <p:cNvSpPr/>
              <p:nvPr/>
            </p:nvSpPr>
            <p:spPr>
              <a:xfrm>
                <a:off x="3073400" y="5515742"/>
                <a:ext cx="1600286" cy="3199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8" name="Picture 5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DA79357-59DB-2905-A56C-764B0E5C8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" t="78053" r="69870" b="6361"/>
            <a:stretch/>
          </p:blipFill>
          <p:spPr>
            <a:xfrm>
              <a:off x="3000418" y="5697180"/>
              <a:ext cx="1746249" cy="177761"/>
            </a:xfrm>
            <a:prstGeom prst="rect">
              <a:avLst/>
            </a:prstGeom>
          </p:spPr>
        </p:pic>
        <p:pic>
          <p:nvPicPr>
            <p:cNvPr id="54" name="Picture 5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2AB0586-6F3E-773B-CDB9-4A2808987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" t="24719" r="71255" b="57500"/>
            <a:stretch/>
          </p:blipFill>
          <p:spPr>
            <a:xfrm>
              <a:off x="3104155" y="5476451"/>
              <a:ext cx="1674688" cy="20561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B1CE90-2539-9CFB-D753-921976E0590E}"/>
              </a:ext>
            </a:extLst>
          </p:cNvPr>
          <p:cNvSpPr txBox="1"/>
          <p:nvPr/>
        </p:nvSpPr>
        <p:spPr>
          <a:xfrm flipH="1">
            <a:off x="470833" y="286999"/>
            <a:ext cx="1009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 </a:t>
            </a:r>
            <a:r>
              <a:rPr lang="ko-KR" altLang="en-US" sz="240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고객구매 데이터 기반 추천 시스템 개발 및 개인화 마케팅 전략 제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</a:t>
            </a:r>
            <a:endParaRPr lang="en-US" altLang="ko-KR" sz="240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AC77A-8A45-2806-DBF0-11AC8EDAC07C}"/>
              </a:ext>
            </a:extLst>
          </p:cNvPr>
          <p:cNvSpPr txBox="1"/>
          <p:nvPr/>
        </p:nvSpPr>
        <p:spPr>
          <a:xfrm>
            <a:off x="3887714" y="755188"/>
            <a:ext cx="82230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Recommending system based on customer purchase datasets and personalized marketing proposal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36">
            <a:extLst>
              <a:ext uri="{FF2B5EF4-FFF2-40B4-BE49-F238E27FC236}">
                <a16:creationId xmlns:a16="http://schemas.microsoft.com/office/drawing/2014/main" id="{0FDAE373-5B11-05A4-1FB8-C6FCD639FC0B}"/>
              </a:ext>
            </a:extLst>
          </p:cNvPr>
          <p:cNvSpPr/>
          <p:nvPr/>
        </p:nvSpPr>
        <p:spPr>
          <a:xfrm>
            <a:off x="978569" y="1250620"/>
            <a:ext cx="129282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OUTPUT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9B487-1380-AEF2-FDD8-FC7CA6E055D1}"/>
              </a:ext>
            </a:extLst>
          </p:cNvPr>
          <p:cNvSpPr txBox="1"/>
          <p:nvPr/>
        </p:nvSpPr>
        <p:spPr>
          <a:xfrm>
            <a:off x="1006909" y="1616783"/>
            <a:ext cx="1921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&lt;</a:t>
            </a:r>
            <a:r>
              <a:rPr lang="ko-KR" altLang="en-US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시스템 구동 과정</a:t>
            </a:r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&gt;</a:t>
            </a:r>
            <a:endParaRPr lang="ko-KR" altLang="en-US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44415-81EA-D65F-672F-7F241ADC129F}"/>
              </a:ext>
            </a:extLst>
          </p:cNvPr>
          <p:cNvSpPr txBox="1"/>
          <p:nvPr/>
        </p:nvSpPr>
        <p:spPr>
          <a:xfrm>
            <a:off x="1065283" y="4580049"/>
            <a:ext cx="215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&lt;</a:t>
            </a:r>
            <a:r>
              <a:rPr lang="ko-KR" altLang="en-US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평가 지표 개선 비교 </a:t>
            </a:r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&gt;</a:t>
            </a:r>
            <a:endParaRPr lang="ko-KR" altLang="en-US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5AB18-E294-4C14-D0EB-0536394A005F}"/>
              </a:ext>
            </a:extLst>
          </p:cNvPr>
          <p:cNvSpPr/>
          <p:nvPr/>
        </p:nvSpPr>
        <p:spPr>
          <a:xfrm>
            <a:off x="1275643" y="4965616"/>
            <a:ext cx="5179279" cy="51866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66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B6BC86B-4896-887C-157B-FD26B9D9C35F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7B620-B0F4-3D8E-E0C3-0957CA0C41B8}"/>
              </a:ext>
            </a:extLst>
          </p:cNvPr>
          <p:cNvSpPr txBox="1"/>
          <p:nvPr/>
        </p:nvSpPr>
        <p:spPr>
          <a:xfrm flipH="1">
            <a:off x="1769786" y="2843796"/>
            <a:ext cx="27165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22.05.30~22.06.24 (4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주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062CB-4A33-43C6-72F4-4252670E10F5}"/>
              </a:ext>
            </a:extLst>
          </p:cNvPr>
          <p:cNvSpPr txBox="1"/>
          <p:nvPr/>
        </p:nvSpPr>
        <p:spPr>
          <a:xfrm>
            <a:off x="1283324" y="3976984"/>
            <a:ext cx="47064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플로우 작성을 통한 프로젝트 전반 데이터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활용 방안 수립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 수집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크롤링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및 가공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-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위키 데이터 수집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모델 로직 탐색 및 기획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서비스 배포 단계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flask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활용한 웹 사이트 구성 수정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63AED9-595D-89EF-C508-30A450BC9642}"/>
              </a:ext>
            </a:extLst>
          </p:cNvPr>
          <p:cNvSpPr/>
          <p:nvPr/>
        </p:nvSpPr>
        <p:spPr>
          <a:xfrm>
            <a:off x="1006183" y="2819800"/>
            <a:ext cx="849361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D8A05F-7D78-1895-B4E1-49103CBF213D}"/>
              </a:ext>
            </a:extLst>
          </p:cNvPr>
          <p:cNvSpPr/>
          <p:nvPr/>
        </p:nvSpPr>
        <p:spPr>
          <a:xfrm>
            <a:off x="982475" y="3701196"/>
            <a:ext cx="898814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186634-445F-2831-F17A-B8A0D5957787}"/>
              </a:ext>
            </a:extLst>
          </p:cNvPr>
          <p:cNvSpPr/>
          <p:nvPr/>
        </p:nvSpPr>
        <p:spPr>
          <a:xfrm>
            <a:off x="981457" y="3188176"/>
            <a:ext cx="898815" cy="328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0D319F86-AB53-4F89-63AC-47198296058B}"/>
              </a:ext>
            </a:extLst>
          </p:cNvPr>
          <p:cNvSpPr/>
          <p:nvPr/>
        </p:nvSpPr>
        <p:spPr>
          <a:xfrm>
            <a:off x="6238273" y="1293227"/>
            <a:ext cx="142372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DATA SET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7D07B2-3ACB-CF73-AB2A-845588F7C6E1}"/>
              </a:ext>
            </a:extLst>
          </p:cNvPr>
          <p:cNvSpPr txBox="1"/>
          <p:nvPr/>
        </p:nvSpPr>
        <p:spPr>
          <a:xfrm flipH="1">
            <a:off x="1769786" y="3195890"/>
            <a:ext cx="3466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&lt;Team project&gt;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참여기업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와이즈넛 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박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한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조수현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(5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명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368E46-FFAF-0172-81E6-6CB79ECE5A9E}"/>
              </a:ext>
            </a:extLst>
          </p:cNvPr>
          <p:cNvSpPr txBox="1"/>
          <p:nvPr/>
        </p:nvSpPr>
        <p:spPr>
          <a:xfrm>
            <a:off x="7436848" y="1308814"/>
            <a:ext cx="381565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2007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년 국정 교과서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WIKIPEDIA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모듈을 활용한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위키데이터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BD95E966-BD80-97F5-7A97-8878B2D76D16}"/>
              </a:ext>
            </a:extLst>
          </p:cNvPr>
          <p:cNvSpPr/>
          <p:nvPr/>
        </p:nvSpPr>
        <p:spPr>
          <a:xfrm>
            <a:off x="920424" y="5178352"/>
            <a:ext cx="1698723" cy="226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WORK RULE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909065-286D-E752-3CA1-AAC551C7F620}"/>
              </a:ext>
            </a:extLst>
          </p:cNvPr>
          <p:cNvSpPr txBox="1"/>
          <p:nvPr/>
        </p:nvSpPr>
        <p:spPr>
          <a:xfrm>
            <a:off x="1162425" y="1582174"/>
            <a:ext cx="4623166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위키 데이터와 국정 교과서 데이터를 데이터 셋으로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사용하여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konlpy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의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tag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를 통해 분석하고 입력되는 질문과 일치하는 문서 반환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→ 사용자가 입력한 질문의 답을 매칭하여 반환해주는 한국사 교육용 응용프로그램 개발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CF0DE3-54CC-FC50-2582-3E301710D508}"/>
              </a:ext>
            </a:extLst>
          </p:cNvPr>
          <p:cNvSpPr/>
          <p:nvPr/>
        </p:nvSpPr>
        <p:spPr>
          <a:xfrm>
            <a:off x="957428" y="1260296"/>
            <a:ext cx="142372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OVERVIEW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008627-D264-F2B1-DE96-4C68CA7FC817}"/>
              </a:ext>
            </a:extLst>
          </p:cNvPr>
          <p:cNvSpPr txBox="1"/>
          <p:nvPr/>
        </p:nvSpPr>
        <p:spPr>
          <a:xfrm flipH="1">
            <a:off x="1303348" y="5422323"/>
            <a:ext cx="51030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Environment: window,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jupyter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notebook, Flask,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Pycharm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Language: python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Framework/Library: pandas,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numpy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konlpy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Hannanum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), Wikipedia, 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626959-9F8B-AC01-EC52-A1FBBC5346EF}"/>
              </a:ext>
            </a:extLst>
          </p:cNvPr>
          <p:cNvSpPr/>
          <p:nvPr/>
        </p:nvSpPr>
        <p:spPr>
          <a:xfrm>
            <a:off x="6303197" y="5010416"/>
            <a:ext cx="1245429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OUTPUT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B07B4D-5503-51D1-52E0-C9B3035ACE0E}"/>
              </a:ext>
            </a:extLst>
          </p:cNvPr>
          <p:cNvSpPr txBox="1"/>
          <p:nvPr/>
        </p:nvSpPr>
        <p:spPr>
          <a:xfrm>
            <a:off x="6469577" y="5332832"/>
            <a:ext cx="520092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MRC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모델 이해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–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사용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자가 입력한 질문에 대한 정답을 학습된 데이터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(Retrieval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서버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고딕" panose="020D0304000000000000" pitchFamily="50" charset="-127"/>
                <a:ea typeface="나눔고딕" panose="020D0304000000000000" pitchFamily="50" charset="-127"/>
              </a:rPr>
              <a:t>에서 찾아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Reading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서버에 연결하여 제작한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flask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웹 화면에 띄워 정답 확인 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940D3-D9A8-8F6B-17F9-0D083D9BD435}"/>
              </a:ext>
            </a:extLst>
          </p:cNvPr>
          <p:cNvSpPr txBox="1"/>
          <p:nvPr/>
        </p:nvSpPr>
        <p:spPr>
          <a:xfrm flipH="1">
            <a:off x="470833" y="286999"/>
            <a:ext cx="10447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역사 빅데이터 활용 한국사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MRC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기반 간편 질의응답 시스템 구축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0C0EB-08CD-AFEC-FCE1-AAF518CDE4AE}"/>
              </a:ext>
            </a:extLst>
          </p:cNvPr>
          <p:cNvSpPr txBox="1"/>
          <p:nvPr/>
        </p:nvSpPr>
        <p:spPr>
          <a:xfrm>
            <a:off x="3887714" y="755188"/>
            <a:ext cx="82230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Question and answering system using Korean history ‘big data’ based on MRC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21443E-FF6B-337E-97B8-B3205FC0D4A1}"/>
              </a:ext>
            </a:extLst>
          </p:cNvPr>
          <p:cNvGrpSpPr/>
          <p:nvPr/>
        </p:nvGrpSpPr>
        <p:grpSpPr>
          <a:xfrm>
            <a:off x="6406409" y="2241648"/>
            <a:ext cx="5522088" cy="2616178"/>
            <a:chOff x="6343242" y="1998866"/>
            <a:chExt cx="5522088" cy="2616178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ABF5E828-1750-1FBC-3967-DF1C14815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" r="2428"/>
            <a:stretch/>
          </p:blipFill>
          <p:spPr>
            <a:xfrm>
              <a:off x="6406410" y="1998866"/>
              <a:ext cx="5458920" cy="261617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0CDF1F2-9708-91BC-63A7-B8CDC383B551}"/>
                </a:ext>
              </a:extLst>
            </p:cNvPr>
            <p:cNvSpPr/>
            <p:nvPr/>
          </p:nvSpPr>
          <p:spPr>
            <a:xfrm>
              <a:off x="6343242" y="2064970"/>
              <a:ext cx="5522087" cy="2550074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C9A37-D950-F74B-F0F3-79398CB9E04A}"/>
              </a:ext>
            </a:extLst>
          </p:cNvPr>
          <p:cNvSpPr/>
          <p:nvPr/>
        </p:nvSpPr>
        <p:spPr>
          <a:xfrm>
            <a:off x="6238273" y="1912237"/>
            <a:ext cx="1423723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PROCESS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74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5BB1AE-97C5-7A06-973C-6461BA975850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664B6-BAD8-2207-CB03-1DBE3372155A}"/>
              </a:ext>
            </a:extLst>
          </p:cNvPr>
          <p:cNvSpPr txBox="1"/>
          <p:nvPr/>
        </p:nvSpPr>
        <p:spPr>
          <a:xfrm>
            <a:off x="1247963" y="1580261"/>
            <a:ext cx="3140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데이터</a:t>
            </a:r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-</a:t>
            </a:r>
            <a:r>
              <a:rPr lang="ko-KR" altLang="en-US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활용 모델</a:t>
            </a:r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-</a:t>
            </a:r>
            <a:r>
              <a:rPr lang="ko-KR" altLang="en-US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결과</a:t>
            </a:r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시각화</a:t>
            </a:r>
            <a:r>
              <a:rPr lang="en-US" altLang="ko-KR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 </a:t>
            </a:r>
            <a:r>
              <a:rPr lang="ko-KR" altLang="en-US" sz="12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과정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A0F192-DCC0-B7E6-5DD1-FB8BC2FC9F67}"/>
              </a:ext>
            </a:extLst>
          </p:cNvPr>
          <p:cNvSpPr/>
          <p:nvPr/>
        </p:nvSpPr>
        <p:spPr>
          <a:xfrm>
            <a:off x="1040570" y="1301313"/>
            <a:ext cx="1245429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OUTPUT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C68FB-46D5-664B-2711-E5CC0B651A33}"/>
              </a:ext>
            </a:extLst>
          </p:cNvPr>
          <p:cNvSpPr txBox="1"/>
          <p:nvPr/>
        </p:nvSpPr>
        <p:spPr>
          <a:xfrm flipH="1">
            <a:off x="470834" y="286999"/>
            <a:ext cx="1044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역사 빅데이터 활용 한국사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MRC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 기반 간편 질의응답 시스템 구축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7F4EC-AC58-91F6-40DA-8F6B834D714C}"/>
              </a:ext>
            </a:extLst>
          </p:cNvPr>
          <p:cNvSpPr txBox="1"/>
          <p:nvPr/>
        </p:nvSpPr>
        <p:spPr>
          <a:xfrm>
            <a:off x="5716514" y="755188"/>
            <a:ext cx="63942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Question and answering system using Korean history ‘big data’ based on MRC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50BD26-8238-63E9-DABE-D54ACCFB8705}"/>
              </a:ext>
            </a:extLst>
          </p:cNvPr>
          <p:cNvGrpSpPr/>
          <p:nvPr/>
        </p:nvGrpSpPr>
        <p:grpSpPr>
          <a:xfrm>
            <a:off x="1247963" y="2437866"/>
            <a:ext cx="2743470" cy="3487030"/>
            <a:chOff x="2773455" y="3555838"/>
            <a:chExt cx="4333876" cy="48326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D3D3E1B-5EA8-920B-0DFF-F9D1EF69C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882"/>
            <a:stretch/>
          </p:blipFill>
          <p:spPr>
            <a:xfrm>
              <a:off x="2773455" y="4725136"/>
              <a:ext cx="4333875" cy="3663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C9D6F1-F2EF-7ACE-79EF-542477F9A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1844"/>
            <a:stretch/>
          </p:blipFill>
          <p:spPr>
            <a:xfrm>
              <a:off x="2773456" y="3555838"/>
              <a:ext cx="4333875" cy="11692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2334D4A-99E4-A595-55CB-131775B24446}"/>
              </a:ext>
            </a:extLst>
          </p:cNvPr>
          <p:cNvSpPr txBox="1"/>
          <p:nvPr/>
        </p:nvSpPr>
        <p:spPr>
          <a:xfrm>
            <a:off x="2059108" y="2087549"/>
            <a:ext cx="1101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시현 화면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A81343B-2530-4656-475E-A0A32AF65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50" y="3947614"/>
            <a:ext cx="6827621" cy="24379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D9A1AD-7C68-C454-0DD9-8055A2DF163B}"/>
              </a:ext>
            </a:extLst>
          </p:cNvPr>
          <p:cNvSpPr/>
          <p:nvPr/>
        </p:nvSpPr>
        <p:spPr>
          <a:xfrm>
            <a:off x="4595265" y="3875778"/>
            <a:ext cx="3570836" cy="25464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18A275-6A09-C6CB-758E-8BBBDCF0276A}"/>
              </a:ext>
            </a:extLst>
          </p:cNvPr>
          <p:cNvSpPr txBox="1"/>
          <p:nvPr/>
        </p:nvSpPr>
        <p:spPr>
          <a:xfrm>
            <a:off x="4829331" y="3687049"/>
            <a:ext cx="1542005" cy="28486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 후 학습</a:t>
            </a:r>
            <a:endParaRPr lang="en-US" altLang="ko-KR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EC44DE-B9EF-1DBE-2D8B-30B9E30F6A38}"/>
              </a:ext>
            </a:extLst>
          </p:cNvPr>
          <p:cNvSpPr txBox="1"/>
          <p:nvPr/>
        </p:nvSpPr>
        <p:spPr>
          <a:xfrm>
            <a:off x="7059854" y="3687049"/>
            <a:ext cx="795411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모델</a:t>
            </a:r>
            <a:endParaRPr lang="en-US" altLang="ko-KR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B832F5-7E4C-451F-51AF-280DEE71DF80}"/>
              </a:ext>
            </a:extLst>
          </p:cNvPr>
          <p:cNvSpPr/>
          <p:nvPr/>
        </p:nvSpPr>
        <p:spPr>
          <a:xfrm>
            <a:off x="4457701" y="1296630"/>
            <a:ext cx="7223608" cy="52743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5B2A70-E4AC-B6DB-D0B0-E6AF8E413F22}"/>
              </a:ext>
            </a:extLst>
          </p:cNvPr>
          <p:cNvSpPr txBox="1"/>
          <p:nvPr/>
        </p:nvSpPr>
        <p:spPr>
          <a:xfrm>
            <a:off x="4446584" y="1292966"/>
            <a:ext cx="1181099" cy="461665"/>
          </a:xfrm>
          <a:prstGeom prst="rect">
            <a:avLst/>
          </a:prstGeom>
          <a:solidFill>
            <a:srgbClr val="E6DB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MRC(</a:t>
            </a:r>
            <a:r>
              <a:rPr lang="ko-KR" altLang="en-US" sz="1200" b="1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기계독해</a:t>
            </a:r>
            <a:r>
              <a:rPr lang="en-US" altLang="ko-KR" sz="1200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lang="ko-KR" altLang="en-US" sz="1200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endParaRPr lang="en-US" altLang="ko-KR" sz="1200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sz="1200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모델 구조도</a:t>
            </a:r>
            <a:endParaRPr lang="ko-KR" altLang="en-US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DAAF05-2449-9BF8-A2E3-4FF7CC825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70" y="1311563"/>
            <a:ext cx="5201260" cy="231516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D99ABEE-B335-1BAD-7FE2-B86DA77AF882}"/>
              </a:ext>
            </a:extLst>
          </p:cNvPr>
          <p:cNvCxnSpPr>
            <a:cxnSpLocks/>
          </p:cNvCxnSpPr>
          <p:nvPr/>
        </p:nvCxnSpPr>
        <p:spPr>
          <a:xfrm flipH="1">
            <a:off x="4121600" y="2571076"/>
            <a:ext cx="1974400" cy="96872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52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65FFB05-FEAA-6365-3916-349202AE54C0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BEB193-B3DD-C84C-FF22-6FC8F1829A63}"/>
              </a:ext>
            </a:extLst>
          </p:cNvPr>
          <p:cNvSpPr txBox="1"/>
          <p:nvPr/>
        </p:nvSpPr>
        <p:spPr>
          <a:xfrm>
            <a:off x="1070401" y="1392577"/>
            <a:ext cx="428275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atinLnBrk="0">
              <a:defRPr/>
            </a:pPr>
            <a:r>
              <a:rPr lang="en-US" altLang="ko-KR" sz="1300" kern="1200" dirty="0" err="1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Pygame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기본 포맷에서 다양한 기능 추가 및 게임 시나리오 설정을 통한 게임 화면 구현 및 슈팅게임 구동을 위한 변수와 클래스 활용 실습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BA5BF-271B-470A-E901-AD8558224F3C}"/>
              </a:ext>
            </a:extLst>
          </p:cNvPr>
          <p:cNvSpPr txBox="1"/>
          <p:nvPr/>
        </p:nvSpPr>
        <p:spPr>
          <a:xfrm flipH="1">
            <a:off x="1632994" y="2092077"/>
            <a:ext cx="27165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22.05.11~22.05.17 (1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주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61E83-74AD-E9BA-32EA-272BBC3AA16A}"/>
              </a:ext>
            </a:extLst>
          </p:cNvPr>
          <p:cNvSpPr txBox="1"/>
          <p:nvPr/>
        </p:nvSpPr>
        <p:spPr>
          <a:xfrm>
            <a:off x="1059311" y="5003997"/>
            <a:ext cx="501226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atinLnBrk="0">
              <a:defRPr/>
            </a:pPr>
            <a:r>
              <a:rPr lang="en-US" altLang="ko-KR" sz="1300" kern="1200" dirty="0" err="1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Pygame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슈팅게임 기본 과정 구현</a:t>
            </a:r>
            <a:endParaRPr lang="en-US" altLang="ko-KR" sz="1300" kern="1200" dirty="0">
              <a:solidFill>
                <a:schemeClr val="dk1"/>
              </a:solidFill>
              <a:effectLst/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latinLnBrk="0">
              <a:defRPr/>
            </a:pP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보스</a:t>
            </a:r>
            <a:r>
              <a:rPr lang="en-US" altLang="ko-KR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/</a:t>
            </a:r>
            <a:r>
              <a:rPr lang="ko-KR" altLang="en-US" sz="1300" kern="1200" dirty="0" err="1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필살기</a:t>
            </a:r>
            <a:r>
              <a:rPr lang="ko-KR" altLang="en-US" sz="1300" kern="1200" dirty="0">
                <a:solidFill>
                  <a:schemeClr val="dk1"/>
                </a:solidFill>
                <a:effectLst/>
                <a:latin typeface="나눔고딕" panose="020D0304000000000000" pitchFamily="50" charset="-127"/>
                <a:ea typeface="나눔고딕" panose="020D0304000000000000" pitchFamily="50" charset="-127"/>
              </a:rPr>
              <a:t> 추가</a:t>
            </a:r>
            <a:endParaRPr lang="en-US" altLang="ko-KR" sz="1300" kern="1200" dirty="0">
              <a:solidFill>
                <a:schemeClr val="dk1"/>
              </a:solidFill>
              <a:effectLst/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latinLnBrk="0">
              <a:defRPr/>
            </a:pP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캐릭터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음식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배경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사운드 등 시나리오에 대한 게임 전반 컨셉 수정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endParaRPr lang="en-US" altLang="ko-KR" sz="1300" kern="1200" dirty="0">
              <a:solidFill>
                <a:schemeClr val="dk1"/>
              </a:solidFill>
              <a:effectLst/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5D8AA-1DF9-BA00-6084-52CD4D8EF460}"/>
              </a:ext>
            </a:extLst>
          </p:cNvPr>
          <p:cNvSpPr txBox="1"/>
          <p:nvPr/>
        </p:nvSpPr>
        <p:spPr>
          <a:xfrm>
            <a:off x="1095568" y="3019559"/>
            <a:ext cx="506514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atinLnBrk="0">
              <a:defRPr/>
            </a:pP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게임 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UI 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화면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구현에 활용할 데이터 수집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latinLnBrk="0">
              <a:defRPr/>
            </a:pP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슈팅게임 구동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게임 시작과 종료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, 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진행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 위한 이미지 및 화면 구현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latinLnBrk="0">
              <a:defRPr/>
            </a:pP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클래스 함수 구현 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– </a:t>
            </a: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아이템 하강 속도 및 개수 조절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latinLnBrk="0">
              <a:defRPr/>
            </a:pP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최종 코드 검토 및 오류 수정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1B851A-B13A-0FDD-2FDD-F9C4E41043E4}"/>
              </a:ext>
            </a:extLst>
          </p:cNvPr>
          <p:cNvSpPr/>
          <p:nvPr/>
        </p:nvSpPr>
        <p:spPr>
          <a:xfrm>
            <a:off x="910374" y="4769723"/>
            <a:ext cx="1308885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PROCESS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59E041-0102-034D-AEE7-52BA412D2760}"/>
              </a:ext>
            </a:extLst>
          </p:cNvPr>
          <p:cNvSpPr txBox="1"/>
          <p:nvPr/>
        </p:nvSpPr>
        <p:spPr>
          <a:xfrm flipH="1">
            <a:off x="1632994" y="2391040"/>
            <a:ext cx="3466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&lt;Team project&gt;</a:t>
            </a:r>
          </a:p>
          <a:p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김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장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OO,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조수현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(5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명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A147B6-6C7F-BA83-9C35-EFB143332D80}"/>
              </a:ext>
            </a:extLst>
          </p:cNvPr>
          <p:cNvSpPr txBox="1"/>
          <p:nvPr/>
        </p:nvSpPr>
        <p:spPr>
          <a:xfrm flipH="1">
            <a:off x="1154390" y="4117404"/>
            <a:ext cx="346224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Environment: window 10,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spyder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Language: python</a:t>
            </a: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Framework/Library: pandas, </a:t>
            </a:r>
            <a:r>
              <a:rPr lang="en-US" altLang="ko-KR" sz="1300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numpy</a:t>
            </a:r>
            <a:endParaRPr lang="ko-KR" altLang="en-US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D7D52C-375F-C30F-1F60-CF2FB28B67E4}"/>
              </a:ext>
            </a:extLst>
          </p:cNvPr>
          <p:cNvSpPr/>
          <p:nvPr/>
        </p:nvSpPr>
        <p:spPr>
          <a:xfrm>
            <a:off x="6566288" y="1256832"/>
            <a:ext cx="1174362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OUTPUT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" name="Picture 2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F606A9F-3F36-14B3-BEC6-26F66197A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69" y="1618495"/>
            <a:ext cx="2520429" cy="3433453"/>
          </a:xfrm>
          <a:prstGeom prst="rect">
            <a:avLst/>
          </a:prstGeom>
        </p:spPr>
      </p:pic>
      <p:pic>
        <p:nvPicPr>
          <p:cNvPr id="32" name="Picture 31" descr="A picture containing text, sky, people, aircraft&#10;&#10;Description automatically generated">
            <a:extLst>
              <a:ext uri="{FF2B5EF4-FFF2-40B4-BE49-F238E27FC236}">
                <a16:creationId xmlns:a16="http://schemas.microsoft.com/office/drawing/2014/main" id="{99A5268A-8FFB-12F5-5B52-34A52A582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34" y="1618495"/>
            <a:ext cx="2520429" cy="34334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586F74-CE8A-C28E-EC28-DF305DB2730D}"/>
              </a:ext>
            </a:extLst>
          </p:cNvPr>
          <p:cNvSpPr txBox="1"/>
          <p:nvPr/>
        </p:nvSpPr>
        <p:spPr>
          <a:xfrm flipH="1">
            <a:off x="6656928" y="5140274"/>
            <a:ext cx="501226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1.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점수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파괴한 음식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에 따라 아이템 하강속도 ↑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2.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파괴한 음식 갯수에 따라 레벨 상승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,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배경 화면 바뀜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3.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점수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(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파괴한 음식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)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가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75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점이 되면 보스 등장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4.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지나친 음식이 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3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개</a:t>
            </a:r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 or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캐릭터에 음식이 닿으면 게임 오버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r>
              <a:rPr lang="en-US" altLang="ko-KR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5. </a:t>
            </a:r>
            <a:r>
              <a:rPr lang="ko-KR" altLang="en-US" sz="13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필살기 사용 시 아이템 모두 제거 가능</a:t>
            </a:r>
            <a:endParaRPr lang="en-US" altLang="ko-KR" sz="13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7D9FD2-BE45-6C7D-6122-BFB20A54A885}"/>
              </a:ext>
            </a:extLst>
          </p:cNvPr>
          <p:cNvSpPr/>
          <p:nvPr/>
        </p:nvSpPr>
        <p:spPr>
          <a:xfrm>
            <a:off x="930623" y="2059623"/>
            <a:ext cx="849361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기간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065C4F-CDDB-BAD2-BFE5-F7762B32E2FC}"/>
              </a:ext>
            </a:extLst>
          </p:cNvPr>
          <p:cNvSpPr/>
          <p:nvPr/>
        </p:nvSpPr>
        <p:spPr>
          <a:xfrm>
            <a:off x="910374" y="2749637"/>
            <a:ext cx="898814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3EB46F-C83F-DFB0-8261-1700FB4F6F5E}"/>
              </a:ext>
            </a:extLst>
          </p:cNvPr>
          <p:cNvSpPr/>
          <p:nvPr/>
        </p:nvSpPr>
        <p:spPr>
          <a:xfrm>
            <a:off x="910374" y="2372244"/>
            <a:ext cx="898815" cy="328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F911AD7C-1C58-DEB2-1B7A-39EA3D6AD17B}"/>
              </a:ext>
            </a:extLst>
          </p:cNvPr>
          <p:cNvSpPr/>
          <p:nvPr/>
        </p:nvSpPr>
        <p:spPr>
          <a:xfrm>
            <a:off x="816717" y="3867539"/>
            <a:ext cx="165170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WORK RULE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2874C42-DFF5-54E0-3146-C1D2EEB85CF4}"/>
              </a:ext>
            </a:extLst>
          </p:cNvPr>
          <p:cNvSpPr/>
          <p:nvPr/>
        </p:nvSpPr>
        <p:spPr>
          <a:xfrm>
            <a:off x="816717" y="1145009"/>
            <a:ext cx="1583766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OVERVIEW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1574A4-FB6C-56D4-DA09-46AD979CFBF7}"/>
              </a:ext>
            </a:extLst>
          </p:cNvPr>
          <p:cNvSpPr txBox="1"/>
          <p:nvPr/>
        </p:nvSpPr>
        <p:spPr>
          <a:xfrm flipH="1">
            <a:off x="470834" y="286999"/>
            <a:ext cx="987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Pygame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24DA34-A479-AFAA-6BA1-2B95AD9236F7}"/>
              </a:ext>
            </a:extLst>
          </p:cNvPr>
          <p:cNvSpPr txBox="1"/>
          <p:nvPr/>
        </p:nvSpPr>
        <p:spPr>
          <a:xfrm>
            <a:off x="3887714" y="755188"/>
            <a:ext cx="82230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shooting game project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21">
            <a:extLst>
              <a:ext uri="{FF2B5EF4-FFF2-40B4-BE49-F238E27FC236}">
                <a16:creationId xmlns:a16="http://schemas.microsoft.com/office/drawing/2014/main" id="{7C79EF9B-AA4C-F68A-A859-B4A5B15A18B2}"/>
              </a:ext>
            </a:extLst>
          </p:cNvPr>
          <p:cNvSpPr/>
          <p:nvPr/>
        </p:nvSpPr>
        <p:spPr>
          <a:xfrm>
            <a:off x="910987" y="5652502"/>
            <a:ext cx="868998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□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D903C-63A2-9E8D-CC40-B4D0FD8AC79B}"/>
              </a:ext>
            </a:extLst>
          </p:cNvPr>
          <p:cNvSpPr txBox="1"/>
          <p:nvPr/>
        </p:nvSpPr>
        <p:spPr>
          <a:xfrm>
            <a:off x="1037952" y="5903210"/>
            <a:ext cx="512275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atinLnBrk="0">
              <a:defRPr/>
            </a:pP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처음 진행한 프로젝트로 팀원 간 역할 분담과 팀워크의 중요성을 느낌</a:t>
            </a:r>
            <a:endParaRPr lang="en-US" altLang="ko-KR" sz="1300" dirty="0">
              <a:solidFill>
                <a:schemeClr val="dk1"/>
              </a:solidFill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marL="114300" latinLnBrk="0">
              <a:defRPr/>
            </a:pPr>
            <a:r>
              <a:rPr lang="ko-KR" altLang="en-US" sz="1300" dirty="0">
                <a:solidFill>
                  <a:schemeClr val="dk1"/>
                </a:solidFill>
                <a:latin typeface="나눔고딕" panose="020D0304000000000000" pitchFamily="50" charset="-127"/>
                <a:ea typeface="나눔고딕" panose="020D0304000000000000" pitchFamily="50" charset="-127"/>
              </a:rPr>
              <a:t>처음이라 모르는 부분이나 헤매는 부분이 있었으나 팀원들이 도와준 덕에 무사히 프로젝트를 마무리 할 수 있었음 </a:t>
            </a:r>
            <a:endParaRPr lang="en-US" altLang="ko-KR" sz="1300" kern="1200" dirty="0">
              <a:solidFill>
                <a:schemeClr val="dk1"/>
              </a:solidFill>
              <a:effectLst/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09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C90E69-18ED-AF08-F84E-41EA3080BA95}"/>
              </a:ext>
            </a:extLst>
          </p:cNvPr>
          <p:cNvSpPr/>
          <p:nvPr/>
        </p:nvSpPr>
        <p:spPr>
          <a:xfrm>
            <a:off x="0" y="-7664"/>
            <a:ext cx="12192000" cy="1076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52AD3-71D8-7D84-2DE6-F0A022DC1669}"/>
              </a:ext>
            </a:extLst>
          </p:cNvPr>
          <p:cNvSpPr txBox="1"/>
          <p:nvPr/>
        </p:nvSpPr>
        <p:spPr>
          <a:xfrm flipH="1">
            <a:off x="470834" y="306071"/>
            <a:ext cx="9403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TOY PROJECTS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50CB7C-5FF7-545E-AE83-035ACF1B5A3D}"/>
              </a:ext>
            </a:extLst>
          </p:cNvPr>
          <p:cNvSpPr/>
          <p:nvPr/>
        </p:nvSpPr>
        <p:spPr>
          <a:xfrm>
            <a:off x="3078585" y="2154988"/>
            <a:ext cx="1635467" cy="118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Power</a:t>
            </a:r>
            <a:r>
              <a:rPr lang="ko-KR" altLang="en-US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 </a:t>
            </a:r>
            <a:r>
              <a:rPr lang="en-US" altLang="ko-KR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BI</a:t>
            </a:r>
            <a:endParaRPr lang="ko-KR" altLang="en-US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33157-1AEF-1DBD-D4C2-A751E02EAC1F}"/>
              </a:ext>
            </a:extLst>
          </p:cNvPr>
          <p:cNvSpPr/>
          <p:nvPr/>
        </p:nvSpPr>
        <p:spPr>
          <a:xfrm>
            <a:off x="5508244" y="2154988"/>
            <a:ext cx="1571504" cy="118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304000000000000" pitchFamily="50" charset="-127"/>
                <a:ea typeface="나눔고딕" panose="020D0304000000000000" pitchFamily="50" charset="-127"/>
              </a:rPr>
              <a:t>TensorFlow</a:t>
            </a:r>
            <a:endParaRPr lang="ko-KR" altLang="en-US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6A872-627F-62E9-6A9C-4A7A92B72DF3}"/>
              </a:ext>
            </a:extLst>
          </p:cNvPr>
          <p:cNvSpPr txBox="1"/>
          <p:nvPr/>
        </p:nvSpPr>
        <p:spPr>
          <a:xfrm>
            <a:off x="3011538" y="3561442"/>
            <a:ext cx="185788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S</a:t>
            </a:r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전자 영업관리</a:t>
            </a:r>
            <a:endParaRPr lang="en-US" altLang="ko-KR" sz="15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대쉬보드 시각화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0EF93-9407-EDB0-1D87-5B4DC3347002}"/>
              </a:ext>
            </a:extLst>
          </p:cNvPr>
          <p:cNvSpPr/>
          <p:nvPr/>
        </p:nvSpPr>
        <p:spPr>
          <a:xfrm>
            <a:off x="7976498" y="2154988"/>
            <a:ext cx="1712226" cy="1186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나눔고딕" panose="020D0304000000000000" pitchFamily="50" charset="-127"/>
                <a:ea typeface="나눔고딕" panose="020D0304000000000000" pitchFamily="50" charset="-127"/>
              </a:rPr>
              <a:t>WordCloud</a:t>
            </a:r>
            <a:endParaRPr lang="ko-KR" altLang="en-US" b="1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1814C-DB9B-4DDC-83C0-BC6F610829E4}"/>
              </a:ext>
            </a:extLst>
          </p:cNvPr>
          <p:cNvSpPr txBox="1"/>
          <p:nvPr/>
        </p:nvSpPr>
        <p:spPr>
          <a:xfrm>
            <a:off x="7790971" y="3559531"/>
            <a:ext cx="208327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웹 크롤링을 통한 </a:t>
            </a:r>
            <a:endParaRPr lang="en-US" altLang="ko-KR" sz="15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맛집 키워드 </a:t>
            </a:r>
            <a:endParaRPr lang="en-US" altLang="ko-KR" sz="15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워드 클라우드 만들기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72771-0421-169D-A661-6875D04E291A}"/>
              </a:ext>
            </a:extLst>
          </p:cNvPr>
          <p:cNvSpPr txBox="1"/>
          <p:nvPr/>
        </p:nvSpPr>
        <p:spPr>
          <a:xfrm>
            <a:off x="5468673" y="3561442"/>
            <a:ext cx="16506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피마 인디언 </a:t>
            </a:r>
            <a:endParaRPr lang="en-US" altLang="ko-KR" sz="1500" dirty="0">
              <a:latin typeface="나눔고딕" panose="020D0304000000000000" pitchFamily="50" charset="-127"/>
              <a:ea typeface="나눔고딕" panose="020D0304000000000000" pitchFamily="50" charset="-127"/>
            </a:endParaRPr>
          </a:p>
          <a:p>
            <a:pPr algn="ctr"/>
            <a:r>
              <a:rPr lang="ko-KR" altLang="en-US" sz="1500" dirty="0">
                <a:latin typeface="나눔고딕" panose="020D0304000000000000" pitchFamily="50" charset="-127"/>
                <a:ea typeface="나눔고딕" panose="020D0304000000000000" pitchFamily="50" charset="-127"/>
              </a:rPr>
              <a:t>당뇨병 예측</a:t>
            </a:r>
          </a:p>
        </p:txBody>
      </p:sp>
    </p:spTree>
    <p:extLst>
      <p:ext uri="{BB962C8B-B14F-4D97-AF65-F5344CB8AC3E}">
        <p14:creationId xmlns:p14="http://schemas.microsoft.com/office/powerpoint/2010/main" val="194316076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1928</Words>
  <Application>Microsoft Office PowerPoint</Application>
  <PresentationFormat>Widescreen</PresentationFormat>
  <Paragraphs>257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나눔고딕</vt:lpstr>
      <vt:lpstr>나눔고딕 ExtraBold</vt:lpstr>
      <vt:lpstr>나눔스퀘어</vt:lpstr>
      <vt:lpstr>나눔스퀘어 ExtraBold</vt:lpstr>
      <vt:lpstr>에스코어 드림 6 Bold</vt:lpstr>
      <vt:lpstr>Arial</vt:lpstr>
      <vt:lpstr>Gill Sans Nova</vt:lpstr>
      <vt:lpstr>Univers</vt:lpstr>
      <vt:lpstr>GradientVTI</vt:lpstr>
      <vt:lpstr>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15614</dc:creator>
  <cp:lastModifiedBy>15614</cp:lastModifiedBy>
  <cp:revision>146</cp:revision>
  <dcterms:created xsi:type="dcterms:W3CDTF">2022-08-02T02:12:52Z</dcterms:created>
  <dcterms:modified xsi:type="dcterms:W3CDTF">2022-09-01T10:24:54Z</dcterms:modified>
</cp:coreProperties>
</file>